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21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C7F77E4-7E01-484C-B425-F7043134CF2C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FF41B-D51A-4AB4-BC94-E44BA9F47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BFBC-AF53-47A8-92BE-B19C7F8118DF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1F570-14A9-44D9-BA98-F341C2DF1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3602184 h 7946"/>
                <a:gd name="T4" fmla="*/ 11277600 w 10000"/>
                <a:gd name="T5" fmla="*/ 3602637 h 7946"/>
                <a:gd name="T6" fmla="*/ 11277600 w 10000"/>
                <a:gd name="T7" fmla="*/ 1814 h 7946"/>
                <a:gd name="T8" fmla="*/ 11277600 w 10000"/>
                <a:gd name="T9" fmla="*/ 1814 h 7946"/>
                <a:gd name="T10" fmla="*/ 11021598 w 10000"/>
                <a:gd name="T11" fmla="*/ 41258 h 7946"/>
                <a:gd name="T12" fmla="*/ 10766725 w 10000"/>
                <a:gd name="T13" fmla="*/ 79343 h 7946"/>
                <a:gd name="T14" fmla="*/ 10510723 w 10000"/>
                <a:gd name="T15" fmla="*/ 116068 h 7946"/>
                <a:gd name="T16" fmla="*/ 10253594 w 10000"/>
                <a:gd name="T17" fmla="*/ 147805 h 7946"/>
                <a:gd name="T18" fmla="*/ 9997592 w 10000"/>
                <a:gd name="T19" fmla="*/ 179542 h 7946"/>
                <a:gd name="T20" fmla="*/ 9740463 w 10000"/>
                <a:gd name="T21" fmla="*/ 209466 h 7946"/>
                <a:gd name="T22" fmla="*/ 9486717 w 10000"/>
                <a:gd name="T23" fmla="*/ 234856 h 7946"/>
                <a:gd name="T24" fmla="*/ 9229588 w 10000"/>
                <a:gd name="T25" fmla="*/ 258886 h 7946"/>
                <a:gd name="T26" fmla="*/ 8973586 w 10000"/>
                <a:gd name="T27" fmla="*/ 281102 h 7946"/>
                <a:gd name="T28" fmla="*/ 8722096 w 10000"/>
                <a:gd name="T29" fmla="*/ 300144 h 7946"/>
                <a:gd name="T30" fmla="*/ 8467222 w 10000"/>
                <a:gd name="T31" fmla="*/ 319187 h 7946"/>
                <a:gd name="T32" fmla="*/ 8215732 w 10000"/>
                <a:gd name="T33" fmla="*/ 335055 h 7946"/>
                <a:gd name="T34" fmla="*/ 7964241 w 10000"/>
                <a:gd name="T35" fmla="*/ 347750 h 7946"/>
                <a:gd name="T36" fmla="*/ 7713878 w 10000"/>
                <a:gd name="T37" fmla="*/ 360445 h 7946"/>
                <a:gd name="T38" fmla="*/ 7465771 w 10000"/>
                <a:gd name="T39" fmla="*/ 371326 h 7946"/>
                <a:gd name="T40" fmla="*/ 7219920 w 10000"/>
                <a:gd name="T41" fmla="*/ 379487 h 7946"/>
                <a:gd name="T42" fmla="*/ 6974068 w 10000"/>
                <a:gd name="T43" fmla="*/ 385835 h 7946"/>
                <a:gd name="T44" fmla="*/ 6730472 w 10000"/>
                <a:gd name="T45" fmla="*/ 392182 h 7946"/>
                <a:gd name="T46" fmla="*/ 6490259 w 10000"/>
                <a:gd name="T47" fmla="*/ 395356 h 7946"/>
                <a:gd name="T48" fmla="*/ 6250046 w 10000"/>
                <a:gd name="T49" fmla="*/ 398530 h 7946"/>
                <a:gd name="T50" fmla="*/ 6013216 w 10000"/>
                <a:gd name="T51" fmla="*/ 399890 h 7946"/>
                <a:gd name="T52" fmla="*/ 5778642 w 10000"/>
                <a:gd name="T53" fmla="*/ 398530 h 7946"/>
                <a:gd name="T54" fmla="*/ 5546324 w 10000"/>
                <a:gd name="T55" fmla="*/ 398530 h 7946"/>
                <a:gd name="T56" fmla="*/ 5316261 w 10000"/>
                <a:gd name="T57" fmla="*/ 395356 h 7946"/>
                <a:gd name="T58" fmla="*/ 5090709 w 10000"/>
                <a:gd name="T59" fmla="*/ 390369 h 7946"/>
                <a:gd name="T60" fmla="*/ 4867412 w 10000"/>
                <a:gd name="T61" fmla="*/ 385835 h 7946"/>
                <a:gd name="T62" fmla="*/ 4648627 w 10000"/>
                <a:gd name="T63" fmla="*/ 380848 h 7946"/>
                <a:gd name="T64" fmla="*/ 4430969 w 10000"/>
                <a:gd name="T65" fmla="*/ 373140 h 7946"/>
                <a:gd name="T66" fmla="*/ 4216695 w 10000"/>
                <a:gd name="T67" fmla="*/ 364979 h 7946"/>
                <a:gd name="T68" fmla="*/ 4006931 w 10000"/>
                <a:gd name="T69" fmla="*/ 357271 h 7946"/>
                <a:gd name="T70" fmla="*/ 3597554 w 10000"/>
                <a:gd name="T71" fmla="*/ 336415 h 7946"/>
                <a:gd name="T72" fmla="*/ 3205094 w 10000"/>
                <a:gd name="T73" fmla="*/ 314199 h 7946"/>
                <a:gd name="T74" fmla="*/ 2828422 w 10000"/>
                <a:gd name="T75" fmla="*/ 290623 h 7946"/>
                <a:gd name="T76" fmla="*/ 2472050 w 10000"/>
                <a:gd name="T77" fmla="*/ 265233 h 7946"/>
                <a:gd name="T78" fmla="*/ 2131466 w 10000"/>
                <a:gd name="T79" fmla="*/ 238030 h 7946"/>
                <a:gd name="T80" fmla="*/ 1815694 w 10000"/>
                <a:gd name="T81" fmla="*/ 209466 h 7946"/>
                <a:gd name="T82" fmla="*/ 1519093 w 10000"/>
                <a:gd name="T83" fmla="*/ 180903 h 7946"/>
                <a:gd name="T84" fmla="*/ 1246175 w 10000"/>
                <a:gd name="T85" fmla="*/ 152339 h 7946"/>
                <a:gd name="T86" fmla="*/ 995812 w 10000"/>
                <a:gd name="T87" fmla="*/ 125589 h 7946"/>
                <a:gd name="T88" fmla="*/ 773643 w 10000"/>
                <a:gd name="T89" fmla="*/ 100199 h 7946"/>
                <a:gd name="T90" fmla="*/ 572902 w 10000"/>
                <a:gd name="T91" fmla="*/ 76170 h 7946"/>
                <a:gd name="T92" fmla="*/ 403738 w 10000"/>
                <a:gd name="T93" fmla="*/ 55767 h 7946"/>
                <a:gd name="T94" fmla="*/ 261640 w 10000"/>
                <a:gd name="T95" fmla="*/ 36725 h 7946"/>
                <a:gd name="T96" fmla="*/ 66538 w 10000"/>
                <a:gd name="T97" fmla="*/ 9521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0513-6147-4F54-9B1E-B2F2D469C65F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DFC68-37C5-42D3-A3C4-38429CFFD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31"/>
          <p:cNvSpPr txBox="1">
            <a:spLocks noChangeArrowheads="1"/>
          </p:cNvSpPr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600" smtClean="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600" smtClean="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DEEC-9569-4D9D-81F1-85D468620B4A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DE3888D-EA96-46AC-B4E6-8B4DF3B8F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0AE4-A23B-47CB-B857-2C6D1A707C8B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662A9-EE98-43BA-8373-0DEA00BDA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222D3-379B-4531-BF49-7A9B0EEEE870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E405240-6942-4781-A09B-9C46ADB16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A1D34-CB3B-4138-986B-099DD2F82D7B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327C31CE-029F-46DD-8F30-83BCFCDAB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2CC4-B9C7-4537-A913-E570D329ADEA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C327-67CA-42FF-8435-BA83B8EC0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A436-678A-46CD-8758-C844F4FD0256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34C93-4CB5-4D0F-AA9A-DF8E67BE4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6A05-C30E-4644-9264-26069E11D13E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B0444-143B-4C91-A21D-F1B336756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C0E7-9FB9-4251-B23A-36446132979B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2C4FB-6CF1-496D-939D-7B4987D6B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72A1-6A06-4193-A199-4AA0531F44EE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A1070-FCA9-4B50-9FA8-35F77BD31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5DE86-FC18-4C52-A0D8-C5829407C5C3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622B6-C9C2-4D61-9593-1C0766873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0228-E060-478F-A8AB-6EDB2A72F286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07B53-AA33-4067-A605-6055EB873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7F60-4640-450C-B032-75096E1B99DC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4230-60C7-4109-A8F8-FCB059A79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990E7-72A3-4555-B1E5-C1E28B515AA2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3E6C4-8779-4137-B1B7-A0DA31373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73EC4-82F9-4748-A67D-5E2DEC498FFC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4716C-B802-483B-BA16-BD82E1C49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8051A24-C408-4156-A892-E0D87BCF47E8}" type="datetimeFigureOut">
              <a:rPr lang="en-US"/>
              <a:pPr>
                <a:defRPr/>
              </a:pPr>
              <a:t>30/06/2020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bg1"/>
                </a:solidFill>
              </a:defRPr>
            </a:lvl1pPr>
          </a:lstStyle>
          <a:p>
            <a:fld id="{A4F94636-1E15-4CEB-B865-36084818EF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7" r:id="rId2"/>
    <p:sldLayoutId id="2147483722" r:id="rId3"/>
    <p:sldLayoutId id="2147483718" r:id="rId4"/>
    <p:sldLayoutId id="2147483719" r:id="rId5"/>
    <p:sldLayoutId id="2147483720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155700" y="2100263"/>
            <a:ext cx="8824913" cy="2676525"/>
          </a:xfrm>
        </p:spPr>
        <p:txBody>
          <a:bodyPr/>
          <a:lstStyle/>
          <a:p>
            <a:pPr eaLnBrk="1" hangingPunct="1"/>
            <a:r>
              <a:rPr lang="en-GB" altLang="en-US" smtClean="0"/>
              <a:t>EQA Educational cases (50)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dirty="0" smtClean="0"/>
              <a:t>Dr Sarah Liptrot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habd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6623" y="2155786"/>
            <a:ext cx="804615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Pleomorphic</a:t>
            </a:r>
            <a:r>
              <a:rPr lang="en-GB" dirty="0" smtClean="0"/>
              <a:t> Dermal </a:t>
            </a:r>
            <a:r>
              <a:rPr lang="en-GB" dirty="0" err="1" smtClean="0"/>
              <a:t>Neoplasms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Spindle cell Carcinoma</a:t>
            </a:r>
          </a:p>
          <a:p>
            <a:r>
              <a:rPr lang="en-GB" dirty="0" smtClean="0"/>
              <a:t>Melanoma</a:t>
            </a:r>
          </a:p>
          <a:p>
            <a:r>
              <a:rPr lang="en-GB" dirty="0" smtClean="0"/>
              <a:t>Sarcomas</a:t>
            </a: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Cutananeous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Rhabdomyosarcoma</a:t>
            </a:r>
            <a:r>
              <a:rPr lang="en-GB" dirty="0" smtClean="0">
                <a:solidFill>
                  <a:srgbClr val="FF0000"/>
                </a:solidFill>
              </a:rPr>
              <a:t> (</a:t>
            </a:r>
            <a:r>
              <a:rPr lang="en-GB" dirty="0" err="1" smtClean="0">
                <a:solidFill>
                  <a:srgbClr val="FF0000"/>
                </a:solidFill>
              </a:rPr>
              <a:t>pleomrphic</a:t>
            </a:r>
            <a:r>
              <a:rPr lang="en-GB" dirty="0" smtClean="0">
                <a:solidFill>
                  <a:srgbClr val="FF0000"/>
                </a:solidFill>
              </a:rPr>
              <a:t> variant)</a:t>
            </a:r>
          </a:p>
          <a:p>
            <a:pPr lvl="1"/>
            <a:r>
              <a:rPr lang="en-GB" dirty="0" err="1" smtClean="0"/>
              <a:t>Pleomorphic</a:t>
            </a:r>
            <a:r>
              <a:rPr lang="en-GB" dirty="0" smtClean="0"/>
              <a:t> Dermal Sarcoma/AFX</a:t>
            </a:r>
          </a:p>
          <a:p>
            <a:pPr lvl="1"/>
            <a:r>
              <a:rPr lang="en-GB" dirty="0" err="1" smtClean="0"/>
              <a:t>Leiomyosarcoma</a:t>
            </a:r>
            <a:endParaRPr lang="en-GB" dirty="0" smtClean="0"/>
          </a:p>
          <a:p>
            <a:pPr lvl="1"/>
            <a:r>
              <a:rPr lang="en-GB" dirty="0" err="1" smtClean="0"/>
              <a:t>Cutaneous</a:t>
            </a:r>
            <a:r>
              <a:rPr lang="en-GB" dirty="0" smtClean="0"/>
              <a:t> </a:t>
            </a:r>
            <a:r>
              <a:rPr lang="en-GB" dirty="0" err="1" smtClean="0"/>
              <a:t>Angiosarcoma</a:t>
            </a:r>
            <a:endParaRPr lang="en-GB" dirty="0" smtClean="0"/>
          </a:p>
          <a:p>
            <a:pPr lvl="1"/>
            <a:r>
              <a:rPr lang="en-GB" dirty="0" err="1" smtClean="0"/>
              <a:t>Myxofibrosarcoma</a:t>
            </a:r>
            <a:endParaRPr lang="en-GB" dirty="0" smtClean="0"/>
          </a:p>
          <a:p>
            <a:r>
              <a:rPr lang="en-GB" dirty="0" smtClean="0"/>
              <a:t>Fibrous </a:t>
            </a:r>
            <a:r>
              <a:rPr lang="en-GB" dirty="0" err="1" smtClean="0"/>
              <a:t>Histiocytoma</a:t>
            </a:r>
            <a:r>
              <a:rPr lang="en-GB" dirty="0" smtClean="0"/>
              <a:t> Variants</a:t>
            </a:r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First Round</a:t>
            </a:r>
          </a:p>
          <a:p>
            <a:pPr lvl="1"/>
            <a:r>
              <a:rPr lang="en-GB" dirty="0" smtClean="0"/>
              <a:t>Keratins and p63</a:t>
            </a:r>
          </a:p>
          <a:p>
            <a:pPr lvl="1"/>
            <a:r>
              <a:rPr lang="en-GB" dirty="0" smtClean="0"/>
              <a:t>S100 and </a:t>
            </a:r>
            <a:r>
              <a:rPr lang="en-GB" dirty="0" err="1" smtClean="0"/>
              <a:t>melanA</a:t>
            </a:r>
            <a:endParaRPr lang="en-GB" dirty="0" smtClean="0"/>
          </a:p>
          <a:p>
            <a:pPr lvl="1"/>
            <a:r>
              <a:rPr lang="en-GB" dirty="0" smtClean="0"/>
              <a:t>CD 31 and CD 34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CD 10 (+</a:t>
            </a:r>
            <a:r>
              <a:rPr lang="en-GB" dirty="0" err="1" smtClean="0">
                <a:solidFill>
                  <a:srgbClr val="FF0000"/>
                </a:solidFill>
              </a:rPr>
              <a:t>ve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GB" dirty="0" err="1" smtClean="0"/>
              <a:t>Actin</a:t>
            </a:r>
            <a:r>
              <a:rPr lang="en-GB" dirty="0" smtClean="0"/>
              <a:t> and </a:t>
            </a:r>
            <a:r>
              <a:rPr lang="en-GB" dirty="0" err="1" smtClean="0">
                <a:solidFill>
                  <a:srgbClr val="FF0000"/>
                </a:solidFill>
              </a:rPr>
              <a:t>Desmin</a:t>
            </a:r>
            <a:r>
              <a:rPr lang="en-GB" dirty="0" smtClean="0">
                <a:solidFill>
                  <a:srgbClr val="FF0000"/>
                </a:solidFill>
              </a:rPr>
              <a:t> (+</a:t>
            </a:r>
            <a:r>
              <a:rPr lang="en-GB" dirty="0" err="1" smtClean="0">
                <a:solidFill>
                  <a:srgbClr val="FF0000"/>
                </a:solidFill>
              </a:rPr>
              <a:t>ve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 smtClean="0"/>
          </a:p>
          <a:p>
            <a:pPr lvl="1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err="1" smtClean="0">
                <a:solidFill>
                  <a:srgbClr val="FF0000"/>
                </a:solidFill>
              </a:rPr>
              <a:t>Desmin</a:t>
            </a:r>
            <a:r>
              <a:rPr lang="en-GB" dirty="0" smtClean="0">
                <a:solidFill>
                  <a:srgbClr val="FF0000"/>
                </a:solidFill>
              </a:rPr>
              <a:t> not normally expressed in AFX/PDS</a:t>
            </a:r>
          </a:p>
          <a:p>
            <a:r>
              <a:rPr lang="en-GB" dirty="0" smtClean="0"/>
              <a:t>Second Round</a:t>
            </a: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Myogenin</a:t>
            </a:r>
            <a:r>
              <a:rPr lang="en-GB" dirty="0" smtClean="0">
                <a:solidFill>
                  <a:srgbClr val="FF0000"/>
                </a:solidFill>
              </a:rPr>
              <a:t>, Myo–D1 (+</a:t>
            </a:r>
            <a:r>
              <a:rPr lang="en-GB" dirty="0" err="1" smtClean="0">
                <a:solidFill>
                  <a:srgbClr val="FF0000"/>
                </a:solidFill>
              </a:rPr>
              <a:t>ve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GB" dirty="0" smtClean="0"/>
              <a:t>H-cal </a:t>
            </a:r>
            <a:r>
              <a:rPr lang="en-GB" dirty="0" err="1" smtClean="0"/>
              <a:t>Desmon</a:t>
            </a:r>
            <a:r>
              <a:rPr lang="en-GB" dirty="0" smtClean="0"/>
              <a:t>, </a:t>
            </a:r>
            <a:r>
              <a:rPr lang="en-GB" dirty="0" err="1" smtClean="0"/>
              <a:t>Calponin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Cutaneous</a:t>
            </a:r>
            <a:r>
              <a:rPr lang="en-GB" dirty="0" smtClean="0"/>
              <a:t> </a:t>
            </a:r>
            <a:r>
              <a:rPr lang="en-GB" dirty="0" err="1" smtClean="0"/>
              <a:t>Rhabdomyosarcoma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Rare </a:t>
            </a:r>
            <a:r>
              <a:rPr lang="en-GB" dirty="0" err="1" smtClean="0"/>
              <a:t>Cutaneous</a:t>
            </a:r>
            <a:r>
              <a:rPr lang="en-GB" dirty="0" smtClean="0"/>
              <a:t> Sarcoma</a:t>
            </a:r>
          </a:p>
          <a:p>
            <a:r>
              <a:rPr lang="en-GB" dirty="0" smtClean="0"/>
              <a:t>No </a:t>
            </a:r>
            <a:r>
              <a:rPr lang="en-GB" dirty="0" err="1" smtClean="0"/>
              <a:t>embryonal</a:t>
            </a:r>
            <a:r>
              <a:rPr lang="en-GB" dirty="0" smtClean="0"/>
              <a:t> or alveolar component</a:t>
            </a:r>
          </a:p>
          <a:p>
            <a:r>
              <a:rPr lang="en-GB" dirty="0" smtClean="0"/>
              <a:t>Older individuals</a:t>
            </a:r>
          </a:p>
          <a:p>
            <a:r>
              <a:rPr lang="en-GB" dirty="0" smtClean="0"/>
              <a:t>Rapid growth</a:t>
            </a:r>
          </a:p>
          <a:p>
            <a:r>
              <a:rPr lang="en-GB" dirty="0" smtClean="0"/>
              <a:t>Painful lesion</a:t>
            </a:r>
          </a:p>
          <a:p>
            <a:r>
              <a:rPr lang="en-GB" dirty="0" smtClean="0"/>
              <a:t>Most common on the extremities although scalp in this case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 77 years. Probable left ovarian cancer. MNF 116, AE1/3, </a:t>
            </a:r>
            <a:r>
              <a:rPr lang="en-GB" dirty="0" err="1" smtClean="0"/>
              <a:t>Synaptophysn</a:t>
            </a:r>
            <a:r>
              <a:rPr lang="en-GB" dirty="0" smtClean="0"/>
              <a:t>, CD56 positive. </a:t>
            </a:r>
            <a:r>
              <a:rPr lang="en-GB" dirty="0" err="1" smtClean="0"/>
              <a:t>Chromogranin</a:t>
            </a:r>
            <a:r>
              <a:rPr lang="en-GB" dirty="0" smtClean="0"/>
              <a:t>, </a:t>
            </a:r>
            <a:r>
              <a:rPr lang="en-GB" dirty="0" err="1" smtClean="0"/>
              <a:t>Inhibin</a:t>
            </a:r>
            <a:r>
              <a:rPr lang="en-GB" dirty="0" smtClean="0"/>
              <a:t>, </a:t>
            </a:r>
            <a:r>
              <a:rPr lang="en-GB" dirty="0" err="1" smtClean="0"/>
              <a:t>Calretinin</a:t>
            </a:r>
            <a:r>
              <a:rPr lang="en-GB" dirty="0" smtClean="0"/>
              <a:t>, CD 99, ER, WT1, </a:t>
            </a:r>
            <a:r>
              <a:rPr lang="en-GB" dirty="0" err="1" smtClean="0"/>
              <a:t>Vimentin</a:t>
            </a:r>
            <a:r>
              <a:rPr lang="en-GB" dirty="0" smtClean="0"/>
              <a:t> negative.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High Grade </a:t>
            </a:r>
            <a:r>
              <a:rPr lang="en-GB" dirty="0" err="1" smtClean="0"/>
              <a:t>Neuroendocrine</a:t>
            </a:r>
            <a:r>
              <a:rPr lang="en-GB" dirty="0" smtClean="0"/>
              <a:t> Carcinoma </a:t>
            </a:r>
          </a:p>
          <a:p>
            <a:pPr lvl="1"/>
            <a:r>
              <a:rPr lang="en-GB" dirty="0" err="1" smtClean="0"/>
              <a:t>Neuroendocrine</a:t>
            </a:r>
            <a:r>
              <a:rPr lang="en-GB" dirty="0" smtClean="0"/>
              <a:t> Carcinoma</a:t>
            </a:r>
          </a:p>
          <a:p>
            <a:pPr lvl="1"/>
            <a:r>
              <a:rPr lang="en-GB" dirty="0" smtClean="0"/>
              <a:t>Large Cell /Non Small Cell </a:t>
            </a:r>
            <a:r>
              <a:rPr lang="en-GB" dirty="0" err="1" smtClean="0"/>
              <a:t>Neuroendocrine</a:t>
            </a:r>
            <a:r>
              <a:rPr lang="en-GB" dirty="0" smtClean="0"/>
              <a:t> Carcinoma</a:t>
            </a:r>
          </a:p>
          <a:p>
            <a:pPr lvl="1"/>
            <a:r>
              <a:rPr lang="en-GB" dirty="0" smtClean="0"/>
              <a:t>Small Cell Carcinoma</a:t>
            </a:r>
          </a:p>
          <a:p>
            <a:pPr lvl="1"/>
            <a:r>
              <a:rPr lang="en-GB" dirty="0" smtClean="0"/>
              <a:t>Primary Vs Secondary</a:t>
            </a:r>
          </a:p>
          <a:p>
            <a:r>
              <a:rPr lang="en-GB" dirty="0" smtClean="0"/>
              <a:t>HGNC + </a:t>
            </a:r>
            <a:r>
              <a:rPr lang="en-GB" dirty="0" err="1" smtClean="0"/>
              <a:t>Teratoma</a:t>
            </a:r>
            <a:endParaRPr lang="en-GB" dirty="0" smtClean="0"/>
          </a:p>
          <a:p>
            <a:r>
              <a:rPr lang="en-GB" dirty="0" smtClean="0"/>
              <a:t>HGNC + Brenner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Neuroectodermal</a:t>
            </a:r>
            <a:r>
              <a:rPr lang="en-GB" dirty="0"/>
              <a:t> </a:t>
            </a:r>
            <a:r>
              <a:rPr lang="en-GB" dirty="0" smtClean="0"/>
              <a:t>malignant tumour</a:t>
            </a:r>
          </a:p>
          <a:p>
            <a:r>
              <a:rPr lang="en-GB" dirty="0" err="1" smtClean="0"/>
              <a:t>Granulosa</a:t>
            </a:r>
            <a:r>
              <a:rPr lang="en-GB" dirty="0" smtClean="0"/>
              <a:t> cell tumour</a:t>
            </a:r>
          </a:p>
          <a:p>
            <a:r>
              <a:rPr lang="en-GB" dirty="0" smtClean="0"/>
              <a:t>Malignant Brenner tumour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G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7646" y="2178935"/>
            <a:ext cx="8046156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GN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9221" y="2121062"/>
            <a:ext cx="8046156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bren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370" y="2332037"/>
            <a:ext cx="8046156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brenn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900" y="2332037"/>
            <a:ext cx="804615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Case 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pPr eaLnBrk="1" hangingPunct="1"/>
            <a:r>
              <a:rPr lang="en-GB" altLang="en-US" smtClean="0"/>
              <a:t>Male 72 years with multiple enlarged lymph nodes in neck. </a:t>
            </a:r>
          </a:p>
          <a:p>
            <a:pPr eaLnBrk="1" hangingPunct="1"/>
            <a:r>
              <a:rPr lang="en-GB" altLang="en-US" smtClean="0"/>
              <a:t>Microscopy shows partial involvement of nodal tissue by aggregates of large uniform cells with ovoid/indented vesicular nuclei and abundant eosinophilic cytoplasm. The large cells are associated with sheets of eosinophils. There are areas of necrosis related to the eosinophilic foci. </a:t>
            </a:r>
          </a:p>
          <a:p>
            <a:pPr eaLnBrk="1" hangingPunct="1"/>
            <a:r>
              <a:rPr lang="en-GB" altLang="en-US" smtClean="0"/>
              <a:t>The phenotype of the large cells is as follows:</a:t>
            </a:r>
          </a:p>
          <a:p>
            <a:pPr eaLnBrk="1" hangingPunct="1"/>
            <a:r>
              <a:rPr lang="en-GB" altLang="en-US" smtClean="0"/>
              <a:t>Positive: CD2, CD4, Cd30, CD68, S100, CD1a, Langerin, BCL2, BCL6, CXCL13, CYCD1</a:t>
            </a:r>
          </a:p>
          <a:p>
            <a:pPr eaLnBrk="1" hangingPunct="1"/>
            <a:r>
              <a:rPr lang="en-GB" altLang="en-US" smtClean="0"/>
              <a:t>Negative: Cd3, CD5, CD7, CD8, CD10, CD15, CD20, CD21, Cd23, MUM1, AE1/3, CAM5.2, CD56, CD57, TIA, GZB, TDT, PD1a, BF1, ALK and EBV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High Grade </a:t>
            </a:r>
            <a:r>
              <a:rPr lang="en-GB" dirty="0" err="1" smtClean="0"/>
              <a:t>neuroendocrine</a:t>
            </a:r>
            <a:r>
              <a:rPr lang="en-GB" dirty="0" smtClean="0"/>
              <a:t> carcinoma of Ovary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Rare Primary Neoplasm of Ovary</a:t>
            </a:r>
          </a:p>
          <a:p>
            <a:r>
              <a:rPr lang="en-GB" dirty="0" smtClean="0"/>
              <a:t>Can be have Small Cell or Large Cell Phenotype</a:t>
            </a:r>
          </a:p>
          <a:p>
            <a:r>
              <a:rPr lang="en-GB" dirty="0" smtClean="0"/>
              <a:t>Commonly associated with other epithelial tumours</a:t>
            </a:r>
          </a:p>
          <a:p>
            <a:r>
              <a:rPr lang="en-GB" dirty="0" smtClean="0"/>
              <a:t>Can also be associated with </a:t>
            </a:r>
            <a:r>
              <a:rPr lang="en-GB" dirty="0" err="1" smtClean="0"/>
              <a:t>Teratomas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Poor prognosis</a:t>
            </a:r>
          </a:p>
          <a:p>
            <a:pPr>
              <a:buNone/>
            </a:pPr>
            <a:r>
              <a:rPr lang="en-GB" dirty="0" smtClean="0"/>
              <a:t>	(This patient died within months of diagnosis)</a:t>
            </a:r>
          </a:p>
          <a:p>
            <a:r>
              <a:rPr lang="en-GB" dirty="0" smtClean="0"/>
              <a:t>Consider metastasis from other sites and correlate with radiology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Case 1cont.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pPr eaLnBrk="1" hangingPunct="1"/>
            <a:r>
              <a:rPr lang="en-GB" smtClean="0"/>
              <a:t>The appearances and immunohistochemical profile fit best with a diagnosis of </a:t>
            </a:r>
            <a:r>
              <a:rPr lang="en-GB" b="1" smtClean="0"/>
              <a:t>Langerhans cell histiocytosis</a:t>
            </a:r>
            <a:r>
              <a:rPr lang="en-GB" smtClean="0"/>
              <a:t>. </a:t>
            </a:r>
          </a:p>
          <a:p>
            <a:pPr eaLnBrk="1" hangingPunct="1"/>
            <a:r>
              <a:rPr lang="en-GB" smtClean="0"/>
              <a:t>CD2 and CD30 expression is somewhat unusual. Also of note is a persistently abnormal FBC since 2015. This may be of relevance given that Langerhans cell histiocytosis in adults is frequently associated with a second neoplasm ( lymphoid or myeloid)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Case 2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pPr eaLnBrk="1" hangingPunct="1"/>
            <a:r>
              <a:rPr lang="en-GB" smtClean="0"/>
              <a:t>72 year old female with polypoidal rectal mass.</a:t>
            </a:r>
          </a:p>
          <a:p>
            <a:pPr eaLnBrk="1" hangingPunct="1"/>
            <a:r>
              <a:rPr lang="en-GB" smtClean="0"/>
              <a:t>Microscopy showed fragments of a malignant tumour comprising large expansile sheets of atypical cells with hyperchromatic irregular nuclei and abundant cytoplasm. Areas of necrosis also present.</a:t>
            </a:r>
          </a:p>
          <a:p>
            <a:pPr eaLnBrk="1" hangingPunct="1"/>
            <a:r>
              <a:rPr lang="en-GB" smtClean="0"/>
              <a:t>The tumour cells display the following phenotype:</a:t>
            </a:r>
          </a:p>
          <a:p>
            <a:pPr eaLnBrk="1" hangingPunct="1"/>
            <a:r>
              <a:rPr lang="en-GB" smtClean="0"/>
              <a:t>Positive: S100 and Melan A</a:t>
            </a:r>
          </a:p>
          <a:p>
            <a:pPr eaLnBrk="1" hangingPunct="1"/>
            <a:r>
              <a:rPr lang="en-GB" smtClean="0"/>
              <a:t>Negative: CK7, CK20, CEA, ER, P40, P63, CK5/6, CDX2, P16, pax8, Cd34, Cd31, Cd45, Cd30, Cd3, Cd20, SMA, desmin, MSA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Case 2 cont.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pPr eaLnBrk="1" hangingPunct="1"/>
            <a:r>
              <a:rPr lang="en-GB" smtClean="0"/>
              <a:t>The appearances and immunohistochemical profile are entirely in keeping with malignant melanoma. </a:t>
            </a:r>
          </a:p>
          <a:p>
            <a:pPr eaLnBrk="1" hangingPunct="1"/>
            <a:r>
              <a:rPr lang="en-GB" smtClean="0"/>
              <a:t>Full staging is advised.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EQA 50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Educational Cases 3 and 4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 80 years. Scalp lesion excision. IHC – CD10 </a:t>
            </a:r>
            <a:r>
              <a:rPr lang="en-GB" dirty="0" err="1" smtClean="0"/>
              <a:t>Desmin</a:t>
            </a:r>
            <a:r>
              <a:rPr lang="en-GB" dirty="0" smtClean="0"/>
              <a:t>, </a:t>
            </a:r>
            <a:r>
              <a:rPr lang="en-GB" dirty="0" err="1" smtClean="0"/>
              <a:t>Myo</a:t>
            </a:r>
            <a:r>
              <a:rPr lang="en-GB" dirty="0" smtClean="0"/>
              <a:t> D1, </a:t>
            </a:r>
            <a:r>
              <a:rPr lang="en-GB" dirty="0" err="1" smtClean="0"/>
              <a:t>Myogenin</a:t>
            </a:r>
            <a:r>
              <a:rPr lang="en-GB" dirty="0" smtClean="0"/>
              <a:t> positive. </a:t>
            </a:r>
            <a:r>
              <a:rPr lang="en-GB" dirty="0" err="1" smtClean="0"/>
              <a:t>Pancytokeratin</a:t>
            </a:r>
            <a:r>
              <a:rPr lang="en-GB" dirty="0" smtClean="0"/>
              <a:t>, S100, </a:t>
            </a:r>
            <a:r>
              <a:rPr lang="en-GB" dirty="0" err="1" smtClean="0"/>
              <a:t>melan</a:t>
            </a:r>
            <a:r>
              <a:rPr lang="en-GB" dirty="0" smtClean="0"/>
              <a:t> A, p63, CD31, CD34, </a:t>
            </a:r>
            <a:r>
              <a:rPr lang="en-GB" dirty="0" err="1" smtClean="0"/>
              <a:t>Actin</a:t>
            </a:r>
            <a:r>
              <a:rPr lang="en-GB" dirty="0" smtClean="0"/>
              <a:t>, H – </a:t>
            </a:r>
            <a:r>
              <a:rPr lang="en-GB" dirty="0" err="1" smtClean="0"/>
              <a:t>Cladesmon</a:t>
            </a:r>
            <a:r>
              <a:rPr lang="en-GB" dirty="0" smtClean="0"/>
              <a:t> and </a:t>
            </a:r>
            <a:r>
              <a:rPr lang="en-GB" dirty="0" err="1" smtClean="0"/>
              <a:t>Calponin</a:t>
            </a:r>
            <a:r>
              <a:rPr lang="en-GB" dirty="0" smtClean="0"/>
              <a:t> negative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Cutaneous</a:t>
            </a:r>
            <a:r>
              <a:rPr lang="en-GB" dirty="0" smtClean="0"/>
              <a:t> </a:t>
            </a:r>
            <a:r>
              <a:rPr lang="en-GB" dirty="0" err="1" smtClean="0"/>
              <a:t>Rhabdomyosarcoma</a:t>
            </a:r>
            <a:r>
              <a:rPr lang="en-GB" dirty="0" smtClean="0"/>
              <a:t> (+/- </a:t>
            </a:r>
            <a:r>
              <a:rPr lang="en-GB" dirty="0" err="1" smtClean="0"/>
              <a:t>pleomorphic</a:t>
            </a:r>
            <a:r>
              <a:rPr lang="en-GB" dirty="0" smtClean="0"/>
              <a:t> variant)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Leimoyosarcoma</a:t>
            </a:r>
            <a:endParaRPr lang="en-GB" dirty="0" smtClean="0"/>
          </a:p>
          <a:p>
            <a:r>
              <a:rPr lang="en-GB" dirty="0" err="1" smtClean="0"/>
              <a:t>Pleomorphic</a:t>
            </a:r>
            <a:r>
              <a:rPr lang="en-GB" dirty="0" smtClean="0"/>
              <a:t> Dermal Sarcoma</a:t>
            </a:r>
          </a:p>
          <a:p>
            <a:r>
              <a:rPr lang="en-GB" dirty="0" smtClean="0"/>
              <a:t>Sarcoma</a:t>
            </a:r>
          </a:p>
          <a:p>
            <a:r>
              <a:rPr lang="en-GB" dirty="0" smtClean="0"/>
              <a:t>AFX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habdomyosarc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038197" y="2167361"/>
            <a:ext cx="8046156" cy="45259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</TotalTime>
  <Words>578</Words>
  <Application>Microsoft Office PowerPoint</Application>
  <PresentationFormat>Custom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Century Gothic</vt:lpstr>
      <vt:lpstr>Arial</vt:lpstr>
      <vt:lpstr>Wingdings 3</vt:lpstr>
      <vt:lpstr>Calibri</vt:lpstr>
      <vt:lpstr>Ion Boardroom</vt:lpstr>
      <vt:lpstr>EQA Educational cases (50) </vt:lpstr>
      <vt:lpstr>Case 1</vt:lpstr>
      <vt:lpstr>Case 1cont. </vt:lpstr>
      <vt:lpstr>Case 2</vt:lpstr>
      <vt:lpstr>Case 2 cont.</vt:lpstr>
      <vt:lpstr>EQA 50</vt:lpstr>
      <vt:lpstr>Case 3</vt:lpstr>
      <vt:lpstr>Responses</vt:lpstr>
      <vt:lpstr>Slide 9</vt:lpstr>
      <vt:lpstr>Slide 10</vt:lpstr>
      <vt:lpstr>Pleomorphic Dermal Neoplasms </vt:lpstr>
      <vt:lpstr>ICC</vt:lpstr>
      <vt:lpstr>Cutaneous Rhabdomyosarcoma</vt:lpstr>
      <vt:lpstr>Case 4</vt:lpstr>
      <vt:lpstr>Responses</vt:lpstr>
      <vt:lpstr>Slide 16</vt:lpstr>
      <vt:lpstr>Slide 17</vt:lpstr>
      <vt:lpstr>Slide 18</vt:lpstr>
      <vt:lpstr>Slide 19</vt:lpstr>
      <vt:lpstr>High Grade neuroendocrine carcinoma of Ovary</vt:lpstr>
      <vt:lpstr>Slide 21</vt:lpstr>
    </vt:vector>
  </TitlesOfParts>
  <Company>NHS Greater Glasgow &amp; Clyde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EQA Educational cases</dc:title>
  <dc:creator>Liptrot, Sarah</dc:creator>
  <cp:lastModifiedBy>jaramsay</cp:lastModifiedBy>
  <cp:revision>5</cp:revision>
  <dcterms:created xsi:type="dcterms:W3CDTF">2020-06-23T12:20:50Z</dcterms:created>
  <dcterms:modified xsi:type="dcterms:W3CDTF">2020-06-30T07:35:14Z</dcterms:modified>
</cp:coreProperties>
</file>