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9" r:id="rId4"/>
    <p:sldId id="318" r:id="rId5"/>
    <p:sldId id="348" r:id="rId6"/>
    <p:sldId id="296" r:id="rId7"/>
    <p:sldId id="297" r:id="rId8"/>
    <p:sldId id="320" r:id="rId9"/>
    <p:sldId id="322" r:id="rId10"/>
    <p:sldId id="323" r:id="rId11"/>
    <p:sldId id="321" r:id="rId12"/>
    <p:sldId id="324" r:id="rId13"/>
    <p:sldId id="325" r:id="rId14"/>
    <p:sldId id="327" r:id="rId15"/>
    <p:sldId id="329" r:id="rId16"/>
    <p:sldId id="330" r:id="rId17"/>
    <p:sldId id="328" r:id="rId18"/>
    <p:sldId id="331" r:id="rId19"/>
    <p:sldId id="332" r:id="rId20"/>
    <p:sldId id="334" r:id="rId21"/>
    <p:sldId id="336" r:id="rId22"/>
    <p:sldId id="349" r:id="rId23"/>
    <p:sldId id="337" r:id="rId24"/>
    <p:sldId id="335" r:id="rId25"/>
    <p:sldId id="338" r:id="rId26"/>
    <p:sldId id="339" r:id="rId27"/>
    <p:sldId id="341" r:id="rId28"/>
    <p:sldId id="343" r:id="rId29"/>
    <p:sldId id="352" r:id="rId30"/>
    <p:sldId id="351" r:id="rId31"/>
    <p:sldId id="350" r:id="rId32"/>
    <p:sldId id="344" r:id="rId33"/>
    <p:sldId id="342" r:id="rId34"/>
    <p:sldId id="345" r:id="rId35"/>
    <p:sldId id="34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5F8D2-00C0-4E5E-B87E-F3EF209E0C5A}" type="datetimeFigureOut">
              <a:rPr lang="en-GB" smtClean="0"/>
              <a:pPr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8506-17B6-42CB-B820-5E78210308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99"/>
                </a:solidFill>
              </a:rPr>
              <a:t>Scotland and Northern Ireland </a:t>
            </a:r>
            <a:br>
              <a:rPr lang="en-GB" b="1" dirty="0" smtClean="0">
                <a:solidFill>
                  <a:srgbClr val="FFFF99"/>
                </a:solidFill>
              </a:rPr>
            </a:br>
            <a:r>
              <a:rPr lang="en-GB" b="1" dirty="0" smtClean="0">
                <a:solidFill>
                  <a:srgbClr val="FFFF99"/>
                </a:solidFill>
              </a:rPr>
              <a:t>EQA Scheme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Circulation 49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dirty="0" smtClean="0"/>
          </a:p>
          <a:p>
            <a:r>
              <a:rPr lang="en-GB" sz="2400" dirty="0" smtClean="0"/>
              <a:t>Cases F to H</a:t>
            </a:r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nipple adenoma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977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G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smtClean="0"/>
              <a:t>Nipple Adenoma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31833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</a:t>
            </a:r>
          </a:p>
          <a:p>
            <a:pPr marL="1162050" lvl="2" indent="-304800">
              <a:spcBef>
                <a:spcPts val="700"/>
              </a:spcBef>
              <a:buFont typeface="ArialMT" charset="0"/>
              <a:buChar char="–"/>
            </a:pPr>
            <a:r>
              <a:rPr lang="en-US" sz="2600" dirty="0" smtClean="0"/>
              <a:t>Nipple adenoma</a:t>
            </a:r>
          </a:p>
        </p:txBody>
      </p:sp>
    </p:spTree>
    <p:extLst>
      <p:ext uri="{BB962C8B-B14F-4D97-AF65-F5344CB8AC3E}">
        <p14:creationId xmlns:p14="http://schemas.microsoft.com/office/powerpoint/2010/main" xmlns="" val="2889232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G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?Hyperplasia of Usual Type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err="1" smtClean="0"/>
              <a:t>Intraductal</a:t>
            </a:r>
            <a:r>
              <a:rPr lang="en-US" sz="2800" dirty="0" smtClean="0"/>
              <a:t> </a:t>
            </a:r>
            <a:r>
              <a:rPr lang="en-US" sz="2800" dirty="0" err="1" smtClean="0"/>
              <a:t>Papiloma</a:t>
            </a:r>
            <a:endParaRPr lang="en-US" sz="28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258126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M: 46 yrs Random colonic biopsies. No clinical history given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60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pirochetosis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96523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pirochetosis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42434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H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err="1" smtClean="0"/>
              <a:t>Spirochetosis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04782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H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1 - </a:t>
            </a:r>
            <a:r>
              <a:rPr lang="en-US" sz="3000" dirty="0" err="1" smtClean="0"/>
              <a:t>Spirochetosis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70389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H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2</a:t>
            </a:r>
          </a:p>
          <a:p>
            <a:pPr marL="1152525" lvl="2" indent="-295275">
              <a:spcBef>
                <a:spcPts val="700"/>
              </a:spcBef>
              <a:buFont typeface="ArialMT" charset="0"/>
              <a:buChar char="–"/>
            </a:pPr>
            <a:r>
              <a:rPr lang="en-US" sz="2600" dirty="0" smtClean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1029496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F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F: 70 yrs Mastectomy for DCIS. Nipple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F; 59 yrs Incidental mesenteric mass at </a:t>
            </a:r>
            <a:r>
              <a:rPr lang="en-GB" dirty="0" err="1" smtClean="0"/>
              <a:t>colectomy</a:t>
            </a:r>
            <a:r>
              <a:rPr lang="en-GB" dirty="0" smtClean="0"/>
              <a:t> for cancer. CD56, </a:t>
            </a:r>
            <a:r>
              <a:rPr lang="en-GB" dirty="0" err="1" smtClean="0"/>
              <a:t>Chromogranin</a:t>
            </a:r>
            <a:r>
              <a:rPr lang="en-GB" dirty="0" smtClean="0"/>
              <a:t> and </a:t>
            </a:r>
            <a:r>
              <a:rPr lang="en-GB" dirty="0" err="1" smtClean="0"/>
              <a:t>synaptophysin</a:t>
            </a:r>
            <a:r>
              <a:rPr lang="en-GB" dirty="0" smtClean="0"/>
              <a:t> positive. </a:t>
            </a:r>
            <a:r>
              <a:rPr lang="en-GB" dirty="0" err="1" smtClean="0"/>
              <a:t>Sustentacular</a:t>
            </a:r>
            <a:r>
              <a:rPr lang="en-GB" dirty="0" smtClean="0"/>
              <a:t> S100 staining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04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araganglioma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96250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araganglioma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96250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araganglioma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82144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I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err="1" smtClean="0"/>
              <a:t>Paraganglioma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90491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I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1 - </a:t>
            </a:r>
            <a:r>
              <a:rPr lang="en-US" sz="3000" dirty="0" err="1" smtClean="0"/>
              <a:t>Paraganglioma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8410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I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dirty="0" err="1" smtClean="0"/>
              <a:t>Phaeochromocytoma</a:t>
            </a:r>
            <a:endParaRPr lang="en-US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dirty="0" smtClean="0"/>
              <a:t>Ectopic </a:t>
            </a:r>
            <a:r>
              <a:rPr lang="en-US" dirty="0" err="1" smtClean="0"/>
              <a:t>Phaeochomocytoma</a:t>
            </a:r>
            <a:endParaRPr lang="en-US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dirty="0" err="1" smtClean="0"/>
              <a:t>Neuroendocrine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780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J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J.F: 56 yrs Glandular smear. 2 negative LLETZ. Hysterectomy cervix block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681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GIN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88259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GIN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8825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agets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300030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denocarcinoma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88259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denocarcinoma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88259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denocarcinoma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575966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J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smtClean="0"/>
              <a:t>Cervical </a:t>
            </a:r>
            <a:r>
              <a:rPr lang="en-US" sz="3600" dirty="0" err="1" smtClean="0"/>
              <a:t>Adenocarcinoma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94178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J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1 Cervical </a:t>
            </a:r>
            <a:r>
              <a:rPr lang="en-US" sz="3000" dirty="0" err="1" smtClean="0"/>
              <a:t>Adenocarcinoma</a:t>
            </a:r>
            <a:r>
              <a:rPr lang="en-US" sz="3000" dirty="0" smtClean="0"/>
              <a:t> +/- CGIN</a:t>
            </a:r>
          </a:p>
        </p:txBody>
      </p:sp>
    </p:spTree>
    <p:extLst>
      <p:ext uri="{BB962C8B-B14F-4D97-AF65-F5344CB8AC3E}">
        <p14:creationId xmlns:p14="http://schemas.microsoft.com/office/powerpoint/2010/main" xmlns="" val="2727094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J</a:t>
            </a:r>
            <a:endParaRPr lang="en-US" dirty="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52475" lvl="1" indent="-295275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Score 2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3000" dirty="0" smtClean="0"/>
              <a:t>Endometrial </a:t>
            </a:r>
            <a:r>
              <a:rPr lang="en-US" sz="3000" dirty="0" err="1" smtClean="0"/>
              <a:t>Adenocarcinoma</a:t>
            </a:r>
            <a:endParaRPr lang="en-US" sz="30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endParaRPr lang="en-US" sz="3000" dirty="0" smtClean="0"/>
          </a:p>
          <a:p>
            <a:pPr marL="781050" lvl="1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/>
              <a:t>Score 3</a:t>
            </a:r>
            <a:endParaRPr lang="en-US" sz="3200" dirty="0" smtClean="0"/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HGCGIN etc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smtClean="0"/>
              <a:t>Benign Tunnel Clusters</a:t>
            </a:r>
          </a:p>
          <a:p>
            <a:pPr marL="1181100" lvl="2" indent="-266700" algn="l" eaLnBrk="1">
              <a:spcBef>
                <a:spcPts val="600"/>
              </a:spcBef>
              <a:buFont typeface="ArialMT" charset="0"/>
              <a:buChar char="•"/>
            </a:pPr>
            <a:r>
              <a:rPr lang="en-US" sz="2800" dirty="0" err="1" smtClean="0"/>
              <a:t>Mullerian</a:t>
            </a:r>
            <a:r>
              <a:rPr lang="en-US" sz="2800" dirty="0" smtClean="0"/>
              <a:t> </a:t>
            </a:r>
            <a:r>
              <a:rPr lang="en-US" sz="2800" dirty="0" err="1" smtClean="0"/>
              <a:t>Papilloma</a:t>
            </a:r>
            <a:r>
              <a:rPr lang="en-US" sz="2800" dirty="0" smtClean="0"/>
              <a:t>, </a:t>
            </a:r>
            <a:r>
              <a:rPr lang="en-US" sz="2800" dirty="0" err="1" smtClean="0"/>
              <a:t>Erian</a:t>
            </a:r>
            <a:r>
              <a:rPr lang="en-US" sz="2800" dirty="0" smtClean="0"/>
              <a:t> </a:t>
            </a:r>
            <a:r>
              <a:rPr lang="en-US" sz="2800" dirty="0" err="1" smtClean="0"/>
              <a:t>Papilloma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81542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agets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95981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Pagets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F</a:t>
            </a:r>
            <a:endParaRPr 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428625" indent="-428625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4000" dirty="0" smtClean="0"/>
              <a:t>Diagnosis</a:t>
            </a:r>
            <a:r>
              <a:rPr lang="en-US" sz="3200" dirty="0" smtClean="0"/>
              <a:t>: </a:t>
            </a:r>
          </a:p>
          <a:p>
            <a:pPr marL="823913" lvl="1" indent="-366713" algn="l" eaLnBrk="1">
              <a:spcBef>
                <a:spcPts val="600"/>
              </a:spcBef>
              <a:buFont typeface="ArialMT" charset="0"/>
              <a:buChar char="–"/>
            </a:pPr>
            <a:r>
              <a:rPr lang="en-US" sz="3600" dirty="0" err="1" smtClean="0"/>
              <a:t>Pagets</a:t>
            </a:r>
            <a:r>
              <a:rPr lang="en-US" sz="3600" dirty="0" smtClean="0"/>
              <a:t> Disease of Breast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 eaLnBrk="1"/>
            <a:r>
              <a:rPr 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Case F</a:t>
            </a:r>
            <a:endParaRPr lang="en-US" dirty="0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noFill/>
          <a:ln w="12700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>
              <a:spcBef>
                <a:spcPts val="700"/>
              </a:spcBef>
              <a:buFont typeface="ArialMT" charset="0"/>
              <a:buChar char="•"/>
            </a:pPr>
            <a:r>
              <a:rPr lang="en-US" sz="3200" dirty="0" smtClean="0"/>
              <a:t>Responses:</a:t>
            </a:r>
          </a:p>
          <a:p>
            <a:pPr marL="762000" lvl="1" indent="-304800" algn="l" eaLnBrk="1">
              <a:spcBef>
                <a:spcPts val="700"/>
              </a:spcBef>
              <a:buFont typeface="ArialMT" charset="0"/>
              <a:buChar char="–"/>
            </a:pPr>
            <a:r>
              <a:rPr lang="en-US" sz="3000" dirty="0" smtClean="0"/>
              <a:t> All Score 1, </a:t>
            </a:r>
            <a:r>
              <a:rPr lang="en-US" sz="3000" dirty="0" err="1" smtClean="0"/>
              <a:t>Pagets</a:t>
            </a:r>
            <a:r>
              <a:rPr lang="en-US" sz="3000" dirty="0" smtClean="0"/>
              <a:t> diseases of nipple +/- DCIS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F: 69 yrs Punch biopsy left nipple. ? eczema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95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nipple adenoma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11987861"/>
      </p:ext>
    </p:extLst>
  </p:cSld>
  <p:clrMapOvr>
    <a:masterClrMapping/>
  </p:clrMapOvr>
</p:sld>
</file>

<file path=ppt/theme/theme1.xml><?xml version="1.0" encoding="utf-8"?>
<a:theme xmlns:a="http://schemas.openxmlformats.org/drawingml/2006/main" name="Scotland and Northern Ireland EQA Proforma A to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O'D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Scotland and Northern Ireland EQA Proforma A to E</Template>
  <TotalTime>98</TotalTime>
  <Words>217</Words>
  <Application>Microsoft Office PowerPoint</Application>
  <PresentationFormat>On-screen Show (4:3)</PresentationFormat>
  <Paragraphs>68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Scotland and Northern Ireland EQA Proforma A to E</vt:lpstr>
      <vt:lpstr>Scotland and Northern Ireland  EQA Scheme  Circulation 49 </vt:lpstr>
      <vt:lpstr>Case F</vt:lpstr>
      <vt:lpstr>Slide 3</vt:lpstr>
      <vt:lpstr>Slide 4</vt:lpstr>
      <vt:lpstr>Slide 5</vt:lpstr>
      <vt:lpstr>Case F</vt:lpstr>
      <vt:lpstr>Case F</vt:lpstr>
      <vt:lpstr>Case G</vt:lpstr>
      <vt:lpstr>Slide 9</vt:lpstr>
      <vt:lpstr>Slide 10</vt:lpstr>
      <vt:lpstr>Case G</vt:lpstr>
      <vt:lpstr>Case G</vt:lpstr>
      <vt:lpstr>Case G</vt:lpstr>
      <vt:lpstr>Case H</vt:lpstr>
      <vt:lpstr>Slide 15</vt:lpstr>
      <vt:lpstr>Slide 16</vt:lpstr>
      <vt:lpstr>Case H</vt:lpstr>
      <vt:lpstr>Case H</vt:lpstr>
      <vt:lpstr>Case H</vt:lpstr>
      <vt:lpstr>Case I</vt:lpstr>
      <vt:lpstr>Slide 21</vt:lpstr>
      <vt:lpstr>Slide 22</vt:lpstr>
      <vt:lpstr>Slide 23</vt:lpstr>
      <vt:lpstr>Case I</vt:lpstr>
      <vt:lpstr>Case I</vt:lpstr>
      <vt:lpstr>Case I</vt:lpstr>
      <vt:lpstr>Case J</vt:lpstr>
      <vt:lpstr>Slide 28</vt:lpstr>
      <vt:lpstr>Slide 29</vt:lpstr>
      <vt:lpstr>Slide 30</vt:lpstr>
      <vt:lpstr>Slide 31</vt:lpstr>
      <vt:lpstr>Slide 32</vt:lpstr>
      <vt:lpstr>Case J</vt:lpstr>
      <vt:lpstr>Case J</vt:lpstr>
      <vt:lpstr>Case J</vt:lpstr>
    </vt:vector>
  </TitlesOfParts>
  <Company>NHS Tayside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 and Northern Ireland  EQA Scheme  Circulation XX</dc:title>
  <dc:creator>jaramsay</dc:creator>
  <cp:lastModifiedBy>jaramsay</cp:lastModifiedBy>
  <cp:revision>11</cp:revision>
  <dcterms:created xsi:type="dcterms:W3CDTF">2017-12-11T10:51:37Z</dcterms:created>
  <dcterms:modified xsi:type="dcterms:W3CDTF">2020-02-13T11:15:23Z</dcterms:modified>
</cp:coreProperties>
</file>