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tiff" ContentType="image/tif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6" r:id="rId2"/>
    <p:sldId id="263" r:id="rId3"/>
    <p:sldId id="264" r:id="rId4"/>
    <p:sldId id="265" r:id="rId5"/>
    <p:sldId id="266" r:id="rId6"/>
    <p:sldId id="257" r:id="rId7"/>
    <p:sldId id="262" r:id="rId8"/>
    <p:sldId id="260" r:id="rId9"/>
    <p:sldId id="261" r:id="rId10"/>
    <p:sldId id="271" r:id="rId11"/>
    <p:sldId id="272" r:id="rId12"/>
    <p:sldId id="273" r:id="rId13"/>
    <p:sldId id="267" r:id="rId14"/>
    <p:sldId id="268" r:id="rId15"/>
    <p:sldId id="269" r:id="rId16"/>
    <p:sldId id="270" r:id="rId17"/>
    <p:sldId id="258" r:id="rId18"/>
    <p:sldId id="259" r:id="rId19"/>
    <p:sldId id="274" r:id="rId20"/>
    <p:sldId id="275" r:id="rId21"/>
    <p:sldId id="277" r:id="rId22"/>
    <p:sldId id="278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291" autoAdjust="0"/>
  </p:normalViewPr>
  <p:slideViewPr>
    <p:cSldViewPr snapToGrid="0">
      <p:cViewPr varScale="1">
        <p:scale>
          <a:sx n="81" d="100"/>
          <a:sy n="81" d="100"/>
        </p:scale>
        <p:origin x="-84" y="-72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4907EED6-D91F-46F7-80FD-BF7B3E629C5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C11EF89D-91F0-4134-B812-C8234925E85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DED0C4E9-2F9C-4166-A5F7-D0BDF92393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D4B8C0-4002-43D1-BB23-5BC0A5059B2B}" type="datetimeFigureOut">
              <a:rPr lang="en-GB" smtClean="0"/>
              <a:pPr/>
              <a:t>13/02/2020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525E6ED4-0643-4AD3-9560-2FADF1D475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5DA41868-CFC7-4D66-9FF0-F8E63FD0E8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D23056-B53F-429D-A7A4-1828881246CC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5087937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001E2421-260C-44AA-AE94-557353DB13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31232312-B9E6-42A3-BAAA-49DADB831AB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09EE369A-036A-4BF4-ABC1-BC680D0C30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D4B8C0-4002-43D1-BB23-5BC0A5059B2B}" type="datetimeFigureOut">
              <a:rPr lang="en-GB" smtClean="0"/>
              <a:pPr/>
              <a:t>13/02/2020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69DAAC3C-7BC9-484B-AB61-1936E76DE3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B4CDBA64-BF1E-44A5-9029-E635D158D1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D23056-B53F-429D-A7A4-1828881246CC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41616492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="" xmlns:a16="http://schemas.microsoft.com/office/drawing/2014/main" id="{792C85E5-D010-4E14-84D6-A0EAC2476C4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49A1D54A-FB7E-4E0C-8583-71ECA76FB96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26ADC5ED-7672-4195-89C4-8C532CF067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D4B8C0-4002-43D1-BB23-5BC0A5059B2B}" type="datetimeFigureOut">
              <a:rPr lang="en-GB" smtClean="0"/>
              <a:pPr/>
              <a:t>13/02/2020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3F529C54-2867-4F4E-A593-F60F0604E2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88AB64F3-D455-455E-993D-D53D4B6C98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D23056-B53F-429D-A7A4-1828881246CC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23135925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54D9577A-128E-430A-BF28-0F4C5A4563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E67BE31B-8D98-4B26-82C8-DC0BF2B41C9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B6635666-B2DF-485A-A2EF-E5BA2FBF98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D4B8C0-4002-43D1-BB23-5BC0A5059B2B}" type="datetimeFigureOut">
              <a:rPr lang="en-GB" smtClean="0"/>
              <a:pPr/>
              <a:t>13/02/2020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14C4F0B6-6A7E-4DDA-BC71-3BC5D8F5D9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672A057B-29E2-4D36-AC5E-C515423C9D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D23056-B53F-429D-A7A4-1828881246CC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31019611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8EEB3B19-1980-4A8F-BF2C-2162ECD85D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61B8E6A1-1813-42F1-AE15-51691311C4D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37AB55EF-6FB6-4CAD-B910-0267FB39B7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D4B8C0-4002-43D1-BB23-5BC0A5059B2B}" type="datetimeFigureOut">
              <a:rPr lang="en-GB" smtClean="0"/>
              <a:pPr/>
              <a:t>13/02/2020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16C3982C-CDEB-4AED-A327-F2196A79B6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3750CED6-A5F1-4D88-B3E0-9EEC5D1F3B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D23056-B53F-429D-A7A4-1828881246CC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26577684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B0176231-F8AE-4E27-BD58-7B26ED84BA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74263271-DE6C-4031-93FD-E7D8ACCA165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3C12AB05-31CE-48DD-A5AF-C7A28E2D32A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7D37625F-E7AE-46B3-947D-984A5B49ED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D4B8C0-4002-43D1-BB23-5BC0A5059B2B}" type="datetimeFigureOut">
              <a:rPr lang="en-GB" smtClean="0"/>
              <a:pPr/>
              <a:t>13/02/2020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88517F1A-0604-43E6-B02E-B8A44A37B0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5910C09E-599C-4168-9EC3-F99DA82FFC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D23056-B53F-429D-A7A4-1828881246CC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5318278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4D0D6F0B-A3E4-4B4B-AD0B-1362DFB51B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6F316225-FA1B-4478-802A-4155918E1F9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40DCC631-530A-400E-837D-7FF42274B09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="" xmlns:a16="http://schemas.microsoft.com/office/drawing/2014/main" id="{D5C95B17-731C-4F84-A28F-9DFCFB346C0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="" xmlns:a16="http://schemas.microsoft.com/office/drawing/2014/main" id="{70AEDEF7-E174-460F-8374-370F499C68A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="" xmlns:a16="http://schemas.microsoft.com/office/drawing/2014/main" id="{C7A88632-67E8-4C47-A06B-6861150AC5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D4B8C0-4002-43D1-BB23-5BC0A5059B2B}" type="datetimeFigureOut">
              <a:rPr lang="en-GB" smtClean="0"/>
              <a:pPr/>
              <a:t>13/02/2020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="" xmlns:a16="http://schemas.microsoft.com/office/drawing/2014/main" id="{21D37CDA-1BF9-4508-9221-B8CA80DED0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="" xmlns:a16="http://schemas.microsoft.com/office/drawing/2014/main" id="{2085E0DF-67A7-4005-BAAE-2013A15225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D23056-B53F-429D-A7A4-1828881246CC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37488240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3F86FAAC-A5AE-4174-8F16-6DB879888E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92CFE95E-9796-4CD4-8CA9-91D50F1D5C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D4B8C0-4002-43D1-BB23-5BC0A5059B2B}" type="datetimeFigureOut">
              <a:rPr lang="en-GB" smtClean="0"/>
              <a:pPr/>
              <a:t>13/02/2020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5170B5A7-3CDF-4E42-9D0D-2E98B3180C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077E9A59-B3DE-4817-B3D1-888D102B5C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D23056-B53F-429D-A7A4-1828881246CC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8567586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16B7087C-97C4-44A1-A21E-EBF1175F4F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D4B8C0-4002-43D1-BB23-5BC0A5059B2B}" type="datetimeFigureOut">
              <a:rPr lang="en-GB" smtClean="0"/>
              <a:pPr/>
              <a:t>13/02/2020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0E9FF6A1-CB06-408E-87E2-01653B4984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75A669D4-6E9C-4916-B8A9-BC65138E59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D23056-B53F-429D-A7A4-1828881246CC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37338391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88744F1E-FF3E-4658-B4BA-348A70616F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27609C1A-380B-4D84-B2B2-447215DB5F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41FEA76D-F649-4004-8B4F-B654A3F904E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62F740D8-7F95-4985-9639-C728AB3223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D4B8C0-4002-43D1-BB23-5BC0A5059B2B}" type="datetimeFigureOut">
              <a:rPr lang="en-GB" smtClean="0"/>
              <a:pPr/>
              <a:t>13/02/2020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FCCC3D14-6666-4A34-8464-BC73E6FF5E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0D3D285F-536C-45B1-AD3C-55868184A6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D23056-B53F-429D-A7A4-1828881246CC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40847093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61F03310-735D-419F-A8B4-45148A91F7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="" xmlns:a16="http://schemas.microsoft.com/office/drawing/2014/main" id="{8A0F8204-145A-4399-B00A-1BF1AF5DD11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8CA5E87B-9D23-431E-89DB-D3960E42903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827A87BD-5398-4333-B8DE-F4A3B144A9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D4B8C0-4002-43D1-BB23-5BC0A5059B2B}" type="datetimeFigureOut">
              <a:rPr lang="en-GB" smtClean="0"/>
              <a:pPr/>
              <a:t>13/02/2020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CA3C0BE8-7E65-4B42-8085-CB922722DF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7B5F05F2-E663-43F3-9D95-C41C009F6B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D23056-B53F-429D-A7A4-1828881246CC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34137540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="" xmlns:a16="http://schemas.microsoft.com/office/drawing/2014/main" id="{B7E1BAF1-FF33-4DA3-9C99-182B975C40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70666761-AF3E-4F9A-A9C6-9DCF0808AC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1E1B38A4-8E1A-428B-AC2B-0B05F8599DF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D4B8C0-4002-43D1-BB23-5BC0A5059B2B}" type="datetimeFigureOut">
              <a:rPr lang="en-GB" smtClean="0"/>
              <a:pPr/>
              <a:t>13/02/2020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EBE40C4F-71DC-4415-B923-EB8D6CA1AF7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FF741C5E-8092-42E8-9D2F-1C27E5CB040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D23056-B53F-429D-A7A4-1828881246CC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4292544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tiff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tiff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9E9C9832-3363-4B95-88FC-05121EBF6C1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3825805"/>
            <a:ext cx="9144000" cy="2137673"/>
          </a:xfrm>
        </p:spPr>
        <p:txBody>
          <a:bodyPr>
            <a:normAutofit fontScale="90000"/>
          </a:bodyPr>
          <a:lstStyle/>
          <a:p>
            <a:r>
              <a:rPr lang="en-GB" dirty="0"/>
              <a:t>Scotland and Northern Ireland General EQA Scheme</a:t>
            </a:r>
            <a:br>
              <a:rPr lang="en-GB" dirty="0"/>
            </a:br>
            <a:r>
              <a:rPr lang="en-GB" dirty="0"/>
              <a:t/>
            </a:r>
            <a:br>
              <a:rPr lang="en-GB" dirty="0"/>
            </a:br>
            <a:r>
              <a:rPr lang="en-GB" dirty="0"/>
              <a:t>Educational cases </a:t>
            </a:r>
            <a:br>
              <a:rPr lang="en-GB" dirty="0"/>
            </a:br>
            <a:r>
              <a:rPr lang="en-GB" dirty="0"/>
              <a:t>E1&amp;E2</a:t>
            </a:r>
            <a:br>
              <a:rPr lang="en-GB" dirty="0"/>
            </a:br>
            <a:r>
              <a:rPr lang="en-GB" dirty="0"/>
              <a:t/>
            </a:r>
            <a:br>
              <a:rPr lang="en-GB" dirty="0"/>
            </a:br>
            <a:r>
              <a:rPr lang="en-GB" dirty="0"/>
              <a:t>Dr Kate Struthers </a:t>
            </a:r>
          </a:p>
        </p:txBody>
      </p:sp>
    </p:spTree>
    <p:extLst>
      <p:ext uri="{BB962C8B-B14F-4D97-AF65-F5344CB8AC3E}">
        <p14:creationId xmlns="" xmlns:p14="http://schemas.microsoft.com/office/powerpoint/2010/main" val="62151316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0247018E-D2E6-4EC1-985E-4C81F8EFC8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Cutaneous lymphadenoma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3ABC12DC-AFB8-447B-88BB-B4AAA36FB71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GB" dirty="0"/>
              <a:t>Rare benign skin adnexal tumour</a:t>
            </a:r>
          </a:p>
          <a:p>
            <a:r>
              <a:rPr lang="en-GB" dirty="0"/>
              <a:t>Variant of </a:t>
            </a:r>
            <a:r>
              <a:rPr lang="en-GB" dirty="0" err="1"/>
              <a:t>trichoblastoma</a:t>
            </a:r>
            <a:r>
              <a:rPr lang="en-GB" dirty="0"/>
              <a:t> ‘adamantanoid </a:t>
            </a:r>
            <a:r>
              <a:rPr lang="en-GB" dirty="0" err="1"/>
              <a:t>trichoblastoma</a:t>
            </a:r>
            <a:r>
              <a:rPr lang="en-GB" dirty="0"/>
              <a:t>’</a:t>
            </a:r>
          </a:p>
          <a:p>
            <a:r>
              <a:rPr lang="en-GB" dirty="0"/>
              <a:t>Wide age range – 14-87</a:t>
            </a:r>
          </a:p>
          <a:p>
            <a:endParaRPr lang="en-GB" dirty="0"/>
          </a:p>
          <a:p>
            <a:r>
              <a:rPr lang="en-GB" dirty="0"/>
              <a:t>Clinical presentation: </a:t>
            </a:r>
          </a:p>
          <a:p>
            <a:r>
              <a:rPr lang="en-GB" dirty="0"/>
              <a:t>Single, small flesh-coloured nodule; well circumscribed, slowly enlarging. </a:t>
            </a:r>
          </a:p>
          <a:p>
            <a:r>
              <a:rPr lang="en-GB" dirty="0"/>
              <a:t>Present for months/years</a:t>
            </a:r>
          </a:p>
          <a:p>
            <a:r>
              <a:rPr lang="en-GB" dirty="0"/>
              <a:t>Site: Face, scalp, legs 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="" xmlns:p14="http://schemas.microsoft.com/office/powerpoint/2010/main" val="299738814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65B4248D-D1C6-467E-931A-F92E9590BB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Cutaneous lymphadenoma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CCFC3552-AB6F-4581-98C4-AFA40200269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en-GB" dirty="0"/>
              <a:t>Histology: </a:t>
            </a:r>
          </a:p>
          <a:p>
            <a:r>
              <a:rPr lang="en-GB" dirty="0"/>
              <a:t>Well circumscribed dermal lesion</a:t>
            </a:r>
          </a:p>
          <a:p>
            <a:r>
              <a:rPr lang="en-GB" dirty="0"/>
              <a:t>Variable connection to epidermis </a:t>
            </a:r>
          </a:p>
          <a:p>
            <a:r>
              <a:rPr lang="en-GB" dirty="0"/>
              <a:t>Rounded islands / nests epithelial cells</a:t>
            </a:r>
          </a:p>
          <a:p>
            <a:r>
              <a:rPr lang="en-GB" dirty="0"/>
              <a:t>Embedded in loose-dense stroma</a:t>
            </a:r>
          </a:p>
          <a:p>
            <a:r>
              <a:rPr lang="en-GB" dirty="0"/>
              <a:t>Outer rim palisading cells, no retraction artefact </a:t>
            </a:r>
          </a:p>
          <a:p>
            <a:r>
              <a:rPr lang="en-GB" dirty="0"/>
              <a:t>Dense infiltrate of small, mature lymphocytes in lobules</a:t>
            </a:r>
          </a:p>
          <a:p>
            <a:r>
              <a:rPr lang="en-GB" dirty="0"/>
              <a:t>Some central keratinisation</a:t>
            </a:r>
          </a:p>
          <a:p>
            <a:r>
              <a:rPr lang="en-GB" dirty="0"/>
              <a:t>May be focal follicular or sebaceous differentiation</a:t>
            </a:r>
          </a:p>
          <a:p>
            <a:r>
              <a:rPr lang="en-GB" dirty="0"/>
              <a:t>Mitoses rare </a:t>
            </a:r>
          </a:p>
          <a:p>
            <a:endParaRPr lang="en-GB" dirty="0"/>
          </a:p>
          <a:p>
            <a:r>
              <a:rPr lang="en-GB" dirty="0"/>
              <a:t>IHC: Not necessary for diagnosis </a:t>
            </a:r>
          </a:p>
          <a:p>
            <a:r>
              <a:rPr lang="en-GB" dirty="0"/>
              <a:t>Lymphocytes + CD45, polymorphous </a:t>
            </a:r>
          </a:p>
          <a:p>
            <a:r>
              <a:rPr lang="en-GB" dirty="0"/>
              <a:t>+ AE1/3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="" xmlns:p14="http://schemas.microsoft.com/office/powerpoint/2010/main" val="241791155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F47D30-6A65-40D3-852E-BE97BCB31A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Cutaneous lymphadenoma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D36F5B45-0689-4B84-99CC-AC9C2D344CD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  <a:p>
            <a:r>
              <a:rPr lang="en-GB" dirty="0"/>
              <a:t>Management: surgical excision </a:t>
            </a:r>
          </a:p>
          <a:p>
            <a:endParaRPr lang="en-GB" dirty="0"/>
          </a:p>
          <a:p>
            <a:r>
              <a:rPr lang="en-GB" dirty="0"/>
              <a:t>Differential diagnosis: </a:t>
            </a:r>
          </a:p>
          <a:p>
            <a:r>
              <a:rPr lang="en-GB" dirty="0"/>
              <a:t>Basal cell carcinoma – atypia / mitotic activity / retraction artefact</a:t>
            </a:r>
          </a:p>
          <a:p>
            <a:r>
              <a:rPr lang="en-GB" dirty="0" err="1"/>
              <a:t>Trichoblastoma</a:t>
            </a:r>
            <a:r>
              <a:rPr lang="en-GB" dirty="0"/>
              <a:t> – lacks lymphocytes </a:t>
            </a:r>
          </a:p>
        </p:txBody>
      </p:sp>
    </p:spTree>
    <p:extLst>
      <p:ext uri="{BB962C8B-B14F-4D97-AF65-F5344CB8AC3E}">
        <p14:creationId xmlns="" xmlns:p14="http://schemas.microsoft.com/office/powerpoint/2010/main" val="163735395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9C04F70B-66A9-4E4A-8AB5-38C26BC4F3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E2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F713846D-75A8-4270-894C-78DD62DEFA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38877"/>
            <a:ext cx="10515600" cy="4351338"/>
          </a:xfrm>
        </p:spPr>
        <p:txBody>
          <a:bodyPr/>
          <a:lstStyle/>
          <a:p>
            <a:endParaRPr lang="en-GB" dirty="0"/>
          </a:p>
          <a:p>
            <a:r>
              <a:rPr lang="en-GB" dirty="0"/>
              <a:t>60 year old female</a:t>
            </a:r>
          </a:p>
          <a:p>
            <a:endParaRPr lang="en-GB" dirty="0"/>
          </a:p>
          <a:p>
            <a:r>
              <a:rPr lang="en-GB" dirty="0"/>
              <a:t>Large necrotic uterine tumour </a:t>
            </a:r>
          </a:p>
        </p:txBody>
      </p:sp>
    </p:spTree>
    <p:extLst>
      <p:ext uri="{BB962C8B-B14F-4D97-AF65-F5344CB8AC3E}">
        <p14:creationId xmlns="" xmlns:p14="http://schemas.microsoft.com/office/powerpoint/2010/main" val="21948120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8C205642-6FD8-4822-A6BA-B3559349D8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1547" y="357812"/>
            <a:ext cx="10515600" cy="928000"/>
          </a:xfrm>
        </p:spPr>
        <p:txBody>
          <a:bodyPr/>
          <a:lstStyle/>
          <a:p>
            <a:r>
              <a:rPr lang="en-GB" dirty="0"/>
              <a:t>E2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="" xmlns:a16="http://schemas.microsoft.com/office/drawing/2014/main" id="{B79C5BCA-AAC3-47B3-92F7-055A3B8E0E4B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6350001" y="1131900"/>
            <a:ext cx="6343374" cy="4757531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="" xmlns:a16="http://schemas.microsoft.com/office/drawing/2014/main" id="{897D4BC3-0592-41B0-B81F-9E2A1C8C04B1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1168397" y="1131898"/>
            <a:ext cx="6343377" cy="4757533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96364919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0FA040B-46A8-4885-8FAA-CB0170B226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4128" y="33825"/>
            <a:ext cx="10515600" cy="1325563"/>
          </a:xfrm>
        </p:spPr>
        <p:txBody>
          <a:bodyPr/>
          <a:lstStyle/>
          <a:p>
            <a:r>
              <a:rPr lang="en-GB" dirty="0"/>
              <a:t>E2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267FA3BD-B0D1-455E-AA87-5E7C5D3DD7DA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1184669" y="1156553"/>
            <a:ext cx="6345770" cy="475932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AB38ED15-4DC5-4628-86E3-C257E2CF6EE1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6323196" y="1156553"/>
            <a:ext cx="6345770" cy="4759328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75833613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AA8F1596-6500-49EE-83F9-846C7A8C5EF5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-381001" y="1911625"/>
            <a:ext cx="4850296" cy="3637723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="" xmlns:a16="http://schemas.microsoft.com/office/drawing/2014/main" id="{93C020E1-262D-4340-970E-840D6FD6C86F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3482009" y="1911624"/>
            <a:ext cx="4850298" cy="3637724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="" xmlns:a16="http://schemas.microsoft.com/office/drawing/2014/main" id="{E2815872-C33F-45D9-BF9E-BD3CB5D87E09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7333420" y="1938128"/>
            <a:ext cx="4850297" cy="3637723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3EB49AD8-CF3F-4A9B-A492-9EDB28417B03}"/>
              </a:ext>
            </a:extLst>
          </p:cNvPr>
          <p:cNvSpPr txBox="1"/>
          <p:nvPr/>
        </p:nvSpPr>
        <p:spPr>
          <a:xfrm>
            <a:off x="450574" y="530086"/>
            <a:ext cx="18685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ER</a:t>
            </a:r>
            <a:endParaRPr lang="en-US" sz="3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845703C3-6406-4C9A-B9DD-05CB0A843E34}"/>
              </a:ext>
            </a:extLst>
          </p:cNvPr>
          <p:cNvSpPr txBox="1"/>
          <p:nvPr/>
        </p:nvSpPr>
        <p:spPr>
          <a:xfrm>
            <a:off x="4200938" y="531761"/>
            <a:ext cx="1828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MNF</a:t>
            </a:r>
            <a:endParaRPr lang="en-US" sz="3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="" xmlns:a16="http://schemas.microsoft.com/office/drawing/2014/main" id="{02756DE6-9632-419A-AFEF-BA6CF6F8BF55}"/>
              </a:ext>
            </a:extLst>
          </p:cNvPr>
          <p:cNvSpPr txBox="1"/>
          <p:nvPr/>
        </p:nvSpPr>
        <p:spPr>
          <a:xfrm rot="10800000" flipV="1">
            <a:off x="8097073" y="509223"/>
            <a:ext cx="270344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Vimentin </a:t>
            </a:r>
            <a:endParaRPr lang="en-US" sz="3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44645049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FCEFB107-0445-4BA0-8394-5356726AB9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E2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0B3DD9EB-0549-4B7E-B7F9-0053CC25224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GB" dirty="0"/>
              <a:t>84 responses</a:t>
            </a:r>
          </a:p>
          <a:p>
            <a:r>
              <a:rPr lang="en-GB" dirty="0"/>
              <a:t>Adenosarcoma (56)</a:t>
            </a:r>
          </a:p>
          <a:p>
            <a:r>
              <a:rPr lang="en-GB" dirty="0"/>
              <a:t>Adenosarcoma of uterus (1)</a:t>
            </a:r>
          </a:p>
          <a:p>
            <a:r>
              <a:rPr lang="en-GB" dirty="0"/>
              <a:t>Adenosarcoma, but would have to sample widely to check no carcinoma element (1)</a:t>
            </a:r>
          </a:p>
          <a:p>
            <a:r>
              <a:rPr lang="en-GB" dirty="0"/>
              <a:t>Adenosarcoma (high grade) (1)</a:t>
            </a:r>
          </a:p>
          <a:p>
            <a:r>
              <a:rPr lang="en-GB" dirty="0"/>
              <a:t>Adenosarcoma (leiomyosarcoma) (1) </a:t>
            </a:r>
          </a:p>
          <a:p>
            <a:r>
              <a:rPr lang="en-GB" dirty="0"/>
              <a:t>Adenosarcoma with sarcomatous overgrowth (1)</a:t>
            </a:r>
          </a:p>
          <a:p>
            <a:r>
              <a:rPr lang="en-GB" dirty="0"/>
              <a:t>High grade adenosarcoma (1)</a:t>
            </a:r>
          </a:p>
          <a:p>
            <a:r>
              <a:rPr lang="en-GB" dirty="0"/>
              <a:t>Mullerian adenosarcoma (5)</a:t>
            </a:r>
          </a:p>
          <a:p>
            <a:r>
              <a:rPr lang="en-GB" dirty="0"/>
              <a:t>Uterine / Mullerian adenosarcoma (1)</a:t>
            </a:r>
          </a:p>
        </p:txBody>
      </p:sp>
    </p:spTree>
    <p:extLst>
      <p:ext uri="{BB962C8B-B14F-4D97-AF65-F5344CB8AC3E}">
        <p14:creationId xmlns="" xmlns:p14="http://schemas.microsoft.com/office/powerpoint/2010/main" val="266740836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9EE52B6F-536F-4C85-B66E-B542B19655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E2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1217ADE1-A489-40BD-AD6A-02C7D3AD251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GB" dirty="0"/>
              <a:t>Carcinosarcoma (7)</a:t>
            </a:r>
          </a:p>
          <a:p>
            <a:r>
              <a:rPr lang="en-GB" dirty="0"/>
              <a:t>Carcinosarcoma vs adenosarcoma (1) </a:t>
            </a:r>
          </a:p>
          <a:p>
            <a:r>
              <a:rPr lang="en-GB" dirty="0"/>
              <a:t>Adenosarcoma or carcinosarcoma (1)</a:t>
            </a:r>
          </a:p>
          <a:p>
            <a:r>
              <a:rPr lang="en-GB" dirty="0"/>
              <a:t>Biphasic tumour….DD Adenosarcoma with sarcomatous overgrowth or carcinosarcoma (1) </a:t>
            </a:r>
          </a:p>
          <a:p>
            <a:r>
              <a:rPr lang="en-GB" dirty="0"/>
              <a:t>Uterine sarcoma (1)</a:t>
            </a:r>
          </a:p>
          <a:p>
            <a:r>
              <a:rPr lang="en-GB" dirty="0"/>
              <a:t>Uterine sarcoma, needs IHC (1)</a:t>
            </a:r>
          </a:p>
          <a:p>
            <a:r>
              <a:rPr lang="en-GB" dirty="0"/>
              <a:t>Malignant mixed Mullerian tumour (1)</a:t>
            </a:r>
          </a:p>
          <a:p>
            <a:r>
              <a:rPr lang="en-GB" dirty="0"/>
              <a:t>Leiomyosarcoma (1)</a:t>
            </a:r>
          </a:p>
          <a:p>
            <a:r>
              <a:rPr lang="en-GB" dirty="0"/>
              <a:t>Leiomyosarcoma with benign epithelial elements (1)</a:t>
            </a:r>
          </a:p>
          <a:p>
            <a:r>
              <a:rPr lang="en-GB" dirty="0"/>
              <a:t>High grade endometrial stromal sarcoma (homologous) (1)</a:t>
            </a:r>
          </a:p>
        </p:txBody>
      </p:sp>
    </p:spTree>
    <p:extLst>
      <p:ext uri="{BB962C8B-B14F-4D97-AF65-F5344CB8AC3E}">
        <p14:creationId xmlns="" xmlns:p14="http://schemas.microsoft.com/office/powerpoint/2010/main" val="252334536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31FB1EC1-C5F6-48B2-9FC9-C75B1AA67E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Uterine (Mullerian) adenosarcoma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3E70B7B9-15F5-4941-87E4-B6BD16AB8B6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GB" dirty="0"/>
              <a:t>Mixed epithelial and stromal tumour – malignant stroma with benign epithelial component </a:t>
            </a:r>
          </a:p>
          <a:p>
            <a:endParaRPr lang="en-GB" dirty="0"/>
          </a:p>
          <a:p>
            <a:r>
              <a:rPr lang="en-GB" dirty="0"/>
              <a:t>Incidence highest in perimenopausal or postmenopausal women</a:t>
            </a:r>
          </a:p>
          <a:p>
            <a:endParaRPr lang="en-GB" dirty="0"/>
          </a:p>
          <a:p>
            <a:r>
              <a:rPr lang="en-GB" dirty="0"/>
              <a:t>Risk factors: Endometriosis, pelvic radiotherapy, long term unopposed oestrogen and tamoxifen </a:t>
            </a:r>
          </a:p>
          <a:p>
            <a:endParaRPr lang="en-GB" dirty="0"/>
          </a:p>
          <a:p>
            <a:r>
              <a:rPr lang="en-GB" dirty="0"/>
              <a:t>Clinical presentation: Abnormal bleeding, pelvic pain, incidental</a:t>
            </a:r>
          </a:p>
          <a:p>
            <a:r>
              <a:rPr lang="en-GB" dirty="0"/>
              <a:t>Diagnosed on endometrial biopsy  </a:t>
            </a:r>
          </a:p>
        </p:txBody>
      </p:sp>
    </p:spTree>
    <p:extLst>
      <p:ext uri="{BB962C8B-B14F-4D97-AF65-F5344CB8AC3E}">
        <p14:creationId xmlns="" xmlns:p14="http://schemas.microsoft.com/office/powerpoint/2010/main" val="11548173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91D361FF-FFAF-4A34-AC4E-90D696E367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E1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795E1D3C-FB1C-4698-80B1-3EB1DC71E1B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  <a:p>
            <a:r>
              <a:rPr lang="en-GB" dirty="0"/>
              <a:t>55 year old</a:t>
            </a:r>
          </a:p>
          <a:p>
            <a:endParaRPr lang="en-GB" dirty="0"/>
          </a:p>
          <a:p>
            <a:r>
              <a:rPr lang="en-GB" dirty="0"/>
              <a:t>9mm papule right temple </a:t>
            </a:r>
          </a:p>
        </p:txBody>
      </p:sp>
    </p:spTree>
    <p:extLst>
      <p:ext uri="{BB962C8B-B14F-4D97-AF65-F5344CB8AC3E}">
        <p14:creationId xmlns="" xmlns:p14="http://schemas.microsoft.com/office/powerpoint/2010/main" val="411324715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BEC4970F-FEF4-49F8-8114-9C5BEBECBB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Adenosarcoma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FDEC2BE2-6355-4361-B2EC-31C2594ABCA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GB" dirty="0"/>
              <a:t>Macroscopy: </a:t>
            </a:r>
          </a:p>
          <a:p>
            <a:r>
              <a:rPr lang="en-GB" dirty="0"/>
              <a:t>Often polypoidal, filling endometrial cavity</a:t>
            </a:r>
          </a:p>
          <a:p>
            <a:r>
              <a:rPr lang="en-GB" dirty="0"/>
              <a:t>Cut surface solid and white containing microcysts/mucoid material </a:t>
            </a:r>
          </a:p>
          <a:p>
            <a:endParaRPr lang="en-GB" dirty="0"/>
          </a:p>
          <a:p>
            <a:r>
              <a:rPr lang="en-GB" dirty="0"/>
              <a:t>Microscopy: </a:t>
            </a:r>
          </a:p>
          <a:p>
            <a:r>
              <a:rPr lang="en-GB" dirty="0"/>
              <a:t>Biphasic tumour with admixed glands and stroma</a:t>
            </a:r>
          </a:p>
          <a:p>
            <a:r>
              <a:rPr lang="en-GB" dirty="0"/>
              <a:t>Stroma cytologically atypical with mitotic activity</a:t>
            </a:r>
          </a:p>
          <a:p>
            <a:r>
              <a:rPr lang="en-GB" dirty="0"/>
              <a:t>Epithelium usually endometrioid, but can show mucinous, tubal or squamous metaplasia  </a:t>
            </a:r>
          </a:p>
        </p:txBody>
      </p:sp>
    </p:spTree>
    <p:extLst>
      <p:ext uri="{BB962C8B-B14F-4D97-AF65-F5344CB8AC3E}">
        <p14:creationId xmlns="" xmlns:p14="http://schemas.microsoft.com/office/powerpoint/2010/main" val="24800500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35DF2ED8-9A1F-41D5-AF63-EC8A5039A9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Adenosarcoma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FF5F8139-E0CC-4B03-A345-1FC6E10777C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GB" dirty="0"/>
              <a:t>Low grade – monotonous stromal nuclei, mild to moderate atypia</a:t>
            </a:r>
          </a:p>
          <a:p>
            <a:r>
              <a:rPr lang="en-GB" dirty="0"/>
              <a:t>High grade – pleomorphic, markedly atypical nuclei noticeable at low power</a:t>
            </a:r>
          </a:p>
          <a:p>
            <a:endParaRPr lang="en-GB" dirty="0"/>
          </a:p>
          <a:p>
            <a:r>
              <a:rPr lang="en-GB" dirty="0"/>
              <a:t>Sarcomatous overgrowth – sarcoma without any epithelial elements in &gt;25% of the tumour </a:t>
            </a:r>
          </a:p>
          <a:p>
            <a:r>
              <a:rPr lang="en-GB" dirty="0"/>
              <a:t>Heterologous elements – most commonly rhabdomyosarcoma </a:t>
            </a:r>
          </a:p>
          <a:p>
            <a:endParaRPr lang="en-GB" dirty="0"/>
          </a:p>
          <a:p>
            <a:r>
              <a:rPr lang="en-GB" dirty="0"/>
              <a:t>Immunohistochemistry – Glands: AE1/3, ER, PR</a:t>
            </a:r>
          </a:p>
          <a:p>
            <a:r>
              <a:rPr lang="en-GB" dirty="0"/>
              <a:t>Stroma: Vimentin, CD10, WT1, ER, PR; variable smooth muscle markers</a:t>
            </a:r>
          </a:p>
        </p:txBody>
      </p:sp>
    </p:spTree>
    <p:extLst>
      <p:ext uri="{BB962C8B-B14F-4D97-AF65-F5344CB8AC3E}">
        <p14:creationId xmlns="" xmlns:p14="http://schemas.microsoft.com/office/powerpoint/2010/main" val="54278601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58A916A6-9B68-4E49-A46E-D220FA9CCC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Uterine sarcomas – FIGO staging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C7D3E469-8F39-4BC8-A04D-559C9B05F16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Adenosarcoma staged in a comparable way to endometrial carcinomas, as they tend to arise on the surface and progressively invade the myometrium or cervical stroma </a:t>
            </a:r>
          </a:p>
          <a:p>
            <a:endParaRPr lang="en-GB" dirty="0"/>
          </a:p>
          <a:p>
            <a:r>
              <a:rPr lang="en-GB" dirty="0"/>
              <a:t>Leiomyosarcomas and endometrial stromal sarcomas arise within the myometrium and are staged differently, as are undifferentiated sarcomas and pure heterologous tumours  </a:t>
            </a:r>
          </a:p>
          <a:p>
            <a:endParaRPr lang="en-GB" dirty="0"/>
          </a:p>
          <a:p>
            <a:r>
              <a:rPr lang="en-GB" dirty="0"/>
              <a:t>Carcinosarcoma staged as carcinoma of the uterine corpus</a:t>
            </a:r>
          </a:p>
        </p:txBody>
      </p:sp>
    </p:spTree>
    <p:extLst>
      <p:ext uri="{BB962C8B-B14F-4D97-AF65-F5344CB8AC3E}">
        <p14:creationId xmlns="" xmlns:p14="http://schemas.microsoft.com/office/powerpoint/2010/main" val="27406159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89BE5271-A836-4975-ACD3-7C934FCCBB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E1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="" xmlns:a16="http://schemas.microsoft.com/office/drawing/2014/main" id="{286CFAAA-8041-49DA-8C58-2B1F64850C75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31166" y="185117"/>
            <a:ext cx="8650356" cy="6487766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7703542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9120D824-C609-4B73-808C-72472A4AC7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1851" y="113336"/>
            <a:ext cx="10515600" cy="1325563"/>
          </a:xfrm>
        </p:spPr>
        <p:txBody>
          <a:bodyPr/>
          <a:lstStyle/>
          <a:p>
            <a:r>
              <a:rPr lang="en-GB" dirty="0"/>
              <a:t>E1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63F2E133-6B8D-47ED-94FC-E46F5AD277C1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6239259" y="1126537"/>
            <a:ext cx="6091304" cy="456847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490AB732-E653-4C67-AFA9-F08FAF46CD19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1169228" y="1162982"/>
            <a:ext cx="6091306" cy="456848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3733468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5CED7FE0-C91C-4C4A-8963-DB344DE991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flipH="1">
            <a:off x="437322" y="245166"/>
            <a:ext cx="3210353" cy="901149"/>
          </a:xfrm>
        </p:spPr>
        <p:txBody>
          <a:bodyPr>
            <a:normAutofit/>
          </a:bodyPr>
          <a:lstStyle/>
          <a:p>
            <a:r>
              <a:rPr lang="en-GB" dirty="0"/>
              <a:t>E1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2CF7C725-D8E3-43C1-A80E-70A0CE0F02D1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897281" y="1044162"/>
            <a:ext cx="6391967" cy="479397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85966924-BC23-4F31-889E-E252E5AE66BB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6054040" y="1032013"/>
            <a:ext cx="6391966" cy="4793975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DC0218D2-D22D-47C7-93F2-F07EED0AD959}"/>
              </a:ext>
            </a:extLst>
          </p:cNvPr>
          <p:cNvSpPr txBox="1"/>
          <p:nvPr/>
        </p:nvSpPr>
        <p:spPr>
          <a:xfrm>
            <a:off x="10335042" y="6029740"/>
            <a:ext cx="14063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CD45</a:t>
            </a:r>
            <a:endParaRPr lang="en-US" sz="3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8510705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D397DD15-6CC6-4B3F-8824-3511166CF3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E1 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DDAD6C4F-73AD-4565-9705-0B622490C6A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n-GB" dirty="0"/>
              <a:t>84 responses </a:t>
            </a:r>
          </a:p>
          <a:p>
            <a:r>
              <a:rPr lang="en-GB" dirty="0"/>
              <a:t>Cutaneous Lymphadenoma (24)</a:t>
            </a:r>
          </a:p>
          <a:p>
            <a:r>
              <a:rPr lang="en-GB" dirty="0"/>
              <a:t>Cutaneous lymphadenoma, </a:t>
            </a:r>
            <a:r>
              <a:rPr lang="en-GB" dirty="0" err="1"/>
              <a:t>trichoblastoma</a:t>
            </a:r>
            <a:r>
              <a:rPr lang="en-GB" dirty="0"/>
              <a:t> variant (3)</a:t>
            </a:r>
          </a:p>
          <a:p>
            <a:r>
              <a:rPr lang="en-GB" dirty="0"/>
              <a:t>Cutaneous lymphadenoma, adamantanoid </a:t>
            </a:r>
            <a:r>
              <a:rPr lang="en-GB" dirty="0" err="1"/>
              <a:t>trichoblastoma</a:t>
            </a:r>
            <a:r>
              <a:rPr lang="en-GB" dirty="0"/>
              <a:t> (1)</a:t>
            </a:r>
          </a:p>
          <a:p>
            <a:r>
              <a:rPr lang="en-GB" dirty="0"/>
              <a:t>Cutaneous adenolymphoma (1)</a:t>
            </a:r>
          </a:p>
          <a:p>
            <a:r>
              <a:rPr lang="en-GB" dirty="0"/>
              <a:t>Lymphadenoma (6)</a:t>
            </a:r>
          </a:p>
          <a:p>
            <a:r>
              <a:rPr lang="en-GB" dirty="0"/>
              <a:t>Lymphadenoma, variant of </a:t>
            </a:r>
            <a:r>
              <a:rPr lang="en-GB" dirty="0" err="1"/>
              <a:t>trichoblastoma</a:t>
            </a:r>
            <a:r>
              <a:rPr lang="en-GB" dirty="0"/>
              <a:t> (1)</a:t>
            </a:r>
          </a:p>
          <a:p>
            <a:r>
              <a:rPr lang="en-GB" dirty="0"/>
              <a:t>Adnexal tumour (1)</a:t>
            </a:r>
          </a:p>
          <a:p>
            <a:r>
              <a:rPr lang="en-GB" dirty="0"/>
              <a:t>Benign skin adnexal tumour (2)</a:t>
            </a:r>
          </a:p>
          <a:p>
            <a:r>
              <a:rPr lang="en-GB" dirty="0"/>
              <a:t>Adnexal tumour ?</a:t>
            </a:r>
            <a:r>
              <a:rPr lang="en-GB"/>
              <a:t>cutaneous lymphadenoma </a:t>
            </a:r>
            <a:r>
              <a:rPr lang="en-GB" dirty="0"/>
              <a:t>(1)</a:t>
            </a:r>
          </a:p>
          <a:p>
            <a:r>
              <a:rPr lang="en-GB" dirty="0"/>
              <a:t>Adnexal tumour ?lymphadenoma (1)</a:t>
            </a:r>
          </a:p>
          <a:p>
            <a:r>
              <a:rPr lang="en-GB" dirty="0"/>
              <a:t>Adnexal tumour with features of desmoplastic trichoepithelioma (1)</a:t>
            </a:r>
          </a:p>
          <a:p>
            <a:r>
              <a:rPr lang="en-GB" dirty="0"/>
              <a:t>Adnexal tumour ?malignant (1) 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="" xmlns:p14="http://schemas.microsoft.com/office/powerpoint/2010/main" val="21310357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B89AEE48-3380-4FBB-813A-7F834E55C3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E1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E99842CE-B068-4422-90E0-8FDBAB78215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n-GB" dirty="0"/>
              <a:t>Benign skin appendage tumour (?eccrine </a:t>
            </a:r>
            <a:r>
              <a:rPr lang="en-GB" dirty="0" err="1"/>
              <a:t>spiradenoma?cutaneous</a:t>
            </a:r>
            <a:r>
              <a:rPr lang="en-GB" dirty="0"/>
              <a:t> lymphadenoma) (1)</a:t>
            </a:r>
          </a:p>
          <a:p>
            <a:r>
              <a:rPr lang="en-GB" dirty="0"/>
              <a:t>Skin adnexal tumour favour hair follicle origin ?</a:t>
            </a:r>
            <a:r>
              <a:rPr lang="en-GB" dirty="0" err="1"/>
              <a:t>trichepithelioma</a:t>
            </a:r>
            <a:r>
              <a:rPr lang="en-GB" dirty="0"/>
              <a:t> (1)</a:t>
            </a:r>
          </a:p>
          <a:p>
            <a:r>
              <a:rPr lang="en-GB" dirty="0"/>
              <a:t>Skin adnexal tumour ?hair follicle origin (1)</a:t>
            </a:r>
          </a:p>
          <a:p>
            <a:r>
              <a:rPr lang="en-GB" dirty="0"/>
              <a:t>?skin appendage tumour ?cutaneous lymphadenoma (1)</a:t>
            </a:r>
          </a:p>
          <a:p>
            <a:r>
              <a:rPr lang="en-GB" dirty="0"/>
              <a:t>Skin adnexal tumour (1)</a:t>
            </a:r>
          </a:p>
          <a:p>
            <a:r>
              <a:rPr lang="en-GB" dirty="0"/>
              <a:t>Skin adnexal tumour ?microcystic adnexal carcinoma (1)</a:t>
            </a:r>
          </a:p>
          <a:p>
            <a:r>
              <a:rPr lang="en-GB" dirty="0"/>
              <a:t>Benign skin appendage tumour with hair follicle differentiation ?trichoepithelioma or </a:t>
            </a:r>
            <a:r>
              <a:rPr lang="en-GB" dirty="0" err="1"/>
              <a:t>trichoblastoma</a:t>
            </a:r>
            <a:r>
              <a:rPr lang="en-GB" dirty="0"/>
              <a:t> (1)</a:t>
            </a:r>
          </a:p>
          <a:p>
            <a:r>
              <a:rPr lang="en-GB" dirty="0"/>
              <a:t>Skin adnexal tumour, favour </a:t>
            </a:r>
            <a:r>
              <a:rPr lang="en-GB" dirty="0" err="1"/>
              <a:t>trichoblastoma</a:t>
            </a:r>
            <a:r>
              <a:rPr lang="en-GB" dirty="0"/>
              <a:t> (1)</a:t>
            </a:r>
          </a:p>
          <a:p>
            <a:r>
              <a:rPr lang="en-GB" dirty="0"/>
              <a:t>Malignant skin adnexal tumour (1)</a:t>
            </a:r>
          </a:p>
          <a:p>
            <a:r>
              <a:rPr lang="en-GB" dirty="0"/>
              <a:t>Incompletely excised adnexal tumour. Appears to have some </a:t>
            </a:r>
            <a:r>
              <a:rPr lang="en-GB" dirty="0" err="1"/>
              <a:t>tricholemmal</a:t>
            </a:r>
            <a:r>
              <a:rPr lang="en-GB" dirty="0"/>
              <a:t> differentiation but not typical of desmoplastic variant (1)</a:t>
            </a:r>
          </a:p>
          <a:p>
            <a:r>
              <a:rPr lang="en-GB" dirty="0"/>
              <a:t>Skin appendage tumour ?cutaneous lymphadenoma (1)</a:t>
            </a:r>
          </a:p>
          <a:p>
            <a:r>
              <a:rPr lang="en-GB" dirty="0"/>
              <a:t>DD – sebaceous carcinoma, skin appendage carcinoma, metastatic carcinoma. Needs IHC (1)</a:t>
            </a:r>
          </a:p>
          <a:p>
            <a:r>
              <a:rPr lang="en-GB" dirty="0"/>
              <a:t>Skin adnexal tumour ?</a:t>
            </a:r>
            <a:r>
              <a:rPr lang="en-GB" dirty="0" err="1"/>
              <a:t>trichelemmoma</a:t>
            </a:r>
            <a:r>
              <a:rPr lang="en-GB" dirty="0"/>
              <a:t> (1) </a:t>
            </a:r>
          </a:p>
        </p:txBody>
      </p:sp>
    </p:spTree>
    <p:extLst>
      <p:ext uri="{BB962C8B-B14F-4D97-AF65-F5344CB8AC3E}">
        <p14:creationId xmlns="" xmlns:p14="http://schemas.microsoft.com/office/powerpoint/2010/main" val="11850873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E8F36BEF-C46B-4A2E-B5DA-715E3A0694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E1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25F6A068-D0E9-4290-9D8D-63A00A33AE4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GB" dirty="0" err="1"/>
              <a:t>Trichepithelioma</a:t>
            </a:r>
            <a:r>
              <a:rPr lang="en-GB" dirty="0"/>
              <a:t> (4)</a:t>
            </a:r>
          </a:p>
          <a:p>
            <a:r>
              <a:rPr lang="en-GB" dirty="0" err="1"/>
              <a:t>Trichoblastoma</a:t>
            </a:r>
            <a:r>
              <a:rPr lang="en-GB" dirty="0"/>
              <a:t> (1)</a:t>
            </a:r>
          </a:p>
          <a:p>
            <a:r>
              <a:rPr lang="en-GB" dirty="0" err="1"/>
              <a:t>Trichoblastoma</a:t>
            </a:r>
            <a:r>
              <a:rPr lang="en-GB" dirty="0"/>
              <a:t>, </a:t>
            </a:r>
            <a:r>
              <a:rPr lang="en-GB" dirty="0" err="1"/>
              <a:t>adamantinoid</a:t>
            </a:r>
            <a:r>
              <a:rPr lang="en-GB" dirty="0"/>
              <a:t> variant (1)</a:t>
            </a:r>
          </a:p>
          <a:p>
            <a:r>
              <a:rPr lang="en-GB" dirty="0" err="1"/>
              <a:t>Trichoblastoma</a:t>
            </a:r>
            <a:r>
              <a:rPr lang="en-GB" dirty="0"/>
              <a:t> ?</a:t>
            </a:r>
            <a:r>
              <a:rPr lang="en-GB" dirty="0" err="1"/>
              <a:t>adamantinoid</a:t>
            </a:r>
            <a:r>
              <a:rPr lang="en-GB" dirty="0"/>
              <a:t> variant (1)</a:t>
            </a:r>
          </a:p>
          <a:p>
            <a:r>
              <a:rPr lang="en-GB" dirty="0" err="1"/>
              <a:t>Adamantinoid</a:t>
            </a:r>
            <a:r>
              <a:rPr lang="en-GB" dirty="0"/>
              <a:t> </a:t>
            </a:r>
            <a:r>
              <a:rPr lang="en-GB" dirty="0" err="1"/>
              <a:t>trichoblastoma</a:t>
            </a:r>
            <a:r>
              <a:rPr lang="en-GB" dirty="0"/>
              <a:t> (1)</a:t>
            </a:r>
          </a:p>
          <a:p>
            <a:r>
              <a:rPr lang="en-GB" dirty="0" err="1"/>
              <a:t>Trichoblastoma</a:t>
            </a:r>
            <a:r>
              <a:rPr lang="en-GB" dirty="0"/>
              <a:t> vs basal cell carcinoma, IHC (1)</a:t>
            </a:r>
          </a:p>
          <a:p>
            <a:r>
              <a:rPr lang="en-GB" dirty="0" err="1"/>
              <a:t>Trichoblastic</a:t>
            </a:r>
            <a:r>
              <a:rPr lang="en-GB" dirty="0"/>
              <a:t> carcinoma (1)</a:t>
            </a:r>
          </a:p>
          <a:p>
            <a:r>
              <a:rPr lang="en-GB" dirty="0" err="1"/>
              <a:t>Tricholemmal</a:t>
            </a:r>
            <a:r>
              <a:rPr lang="en-GB" dirty="0"/>
              <a:t> carcinoma (2)</a:t>
            </a:r>
          </a:p>
          <a:p>
            <a:r>
              <a:rPr lang="en-GB" dirty="0"/>
              <a:t>?desmoplastic trichilemmoma (1)</a:t>
            </a:r>
          </a:p>
          <a:p>
            <a:r>
              <a:rPr lang="en-GB" dirty="0"/>
              <a:t>?desmoplastic trichilemmoma (1) </a:t>
            </a:r>
          </a:p>
          <a:p>
            <a:r>
              <a:rPr lang="en-GB" dirty="0"/>
              <a:t>Desmoplastic </a:t>
            </a:r>
            <a:r>
              <a:rPr lang="en-GB" dirty="0" err="1"/>
              <a:t>trichoblastoma</a:t>
            </a:r>
            <a:r>
              <a:rPr lang="en-GB" dirty="0"/>
              <a:t> (1)</a:t>
            </a:r>
          </a:p>
          <a:p>
            <a:r>
              <a:rPr lang="en-GB" dirty="0"/>
              <a:t>Desmoplastic trichilemmoma (1)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="" xmlns:p14="http://schemas.microsoft.com/office/powerpoint/2010/main" val="214062471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F0D147B8-6DCC-48D8-B846-A09043B85F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E1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C729229F-45C1-48C3-9BB1-5ED99656570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Microcystic adnexal carcinoma (2)</a:t>
            </a:r>
          </a:p>
          <a:p>
            <a:r>
              <a:rPr lang="en-GB" dirty="0"/>
              <a:t>Sebaceous carcinoma (4)</a:t>
            </a:r>
          </a:p>
          <a:p>
            <a:r>
              <a:rPr lang="en-GB" dirty="0"/>
              <a:t>Sebaceous gland carcinoma (1)</a:t>
            </a:r>
          </a:p>
          <a:p>
            <a:r>
              <a:rPr lang="en-GB" dirty="0"/>
              <a:t>Inflamed </a:t>
            </a:r>
            <a:r>
              <a:rPr lang="en-GB" dirty="0" err="1"/>
              <a:t>spiradenoma</a:t>
            </a:r>
            <a:r>
              <a:rPr lang="en-GB" dirty="0"/>
              <a:t> (1)</a:t>
            </a:r>
          </a:p>
          <a:p>
            <a:r>
              <a:rPr lang="en-GB" dirty="0"/>
              <a:t>Eccrine </a:t>
            </a:r>
            <a:r>
              <a:rPr lang="en-GB" dirty="0" err="1"/>
              <a:t>spiradenoma</a:t>
            </a:r>
            <a:r>
              <a:rPr lang="en-GB" dirty="0"/>
              <a:t> (1)</a:t>
            </a:r>
          </a:p>
          <a:p>
            <a:r>
              <a:rPr lang="en-GB" dirty="0"/>
              <a:t>Some sort of </a:t>
            </a:r>
            <a:r>
              <a:rPr lang="en-GB" dirty="0" err="1"/>
              <a:t>poro</a:t>
            </a:r>
            <a:r>
              <a:rPr lang="en-GB" dirty="0"/>
              <a:t>-carcinoma (1)</a:t>
            </a:r>
          </a:p>
          <a:p>
            <a:r>
              <a:rPr lang="en-GB" dirty="0"/>
              <a:t>Basal cell carcinoma, nodular and infiltrative (1)</a:t>
            </a:r>
          </a:p>
          <a:p>
            <a:r>
              <a:rPr lang="en-GB" dirty="0"/>
              <a:t>Organoid basal cell carcinoma (1)</a:t>
            </a:r>
          </a:p>
        </p:txBody>
      </p:sp>
    </p:spTree>
    <p:extLst>
      <p:ext uri="{BB962C8B-B14F-4D97-AF65-F5344CB8AC3E}">
        <p14:creationId xmlns="" xmlns:p14="http://schemas.microsoft.com/office/powerpoint/2010/main" val="402916969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1335</TotalTime>
  <Words>888</Words>
  <Application>Microsoft Office PowerPoint</Application>
  <PresentationFormat>Custom</PresentationFormat>
  <Paragraphs>156</Paragraphs>
  <Slides>22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Office Theme</vt:lpstr>
      <vt:lpstr>Scotland and Northern Ireland General EQA Scheme  Educational cases  E1&amp;E2  Dr Kate Struthers </vt:lpstr>
      <vt:lpstr>E1</vt:lpstr>
      <vt:lpstr>E1</vt:lpstr>
      <vt:lpstr>E1</vt:lpstr>
      <vt:lpstr>E1</vt:lpstr>
      <vt:lpstr>E1  </vt:lpstr>
      <vt:lpstr>E1</vt:lpstr>
      <vt:lpstr>E1</vt:lpstr>
      <vt:lpstr>E1</vt:lpstr>
      <vt:lpstr>Cutaneous lymphadenoma </vt:lpstr>
      <vt:lpstr>Cutaneous lymphadenoma </vt:lpstr>
      <vt:lpstr>Cutaneous lymphadenoma </vt:lpstr>
      <vt:lpstr>E2 </vt:lpstr>
      <vt:lpstr>E2</vt:lpstr>
      <vt:lpstr>E2</vt:lpstr>
      <vt:lpstr>Slide 16</vt:lpstr>
      <vt:lpstr>E2 </vt:lpstr>
      <vt:lpstr>E2</vt:lpstr>
      <vt:lpstr>Uterine (Mullerian) adenosarcoma </vt:lpstr>
      <vt:lpstr>Adenosarcoma</vt:lpstr>
      <vt:lpstr>Adenosarcoma</vt:lpstr>
      <vt:lpstr>Uterine sarcomas – FIGO staging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Educational cases E1&amp;E2</dc:title>
  <dc:creator>kate struthers</dc:creator>
  <cp:lastModifiedBy>jaramsay</cp:lastModifiedBy>
  <cp:revision>60</cp:revision>
  <dcterms:created xsi:type="dcterms:W3CDTF">2019-09-10T20:47:37Z</dcterms:created>
  <dcterms:modified xsi:type="dcterms:W3CDTF">2020-02-13T11:16:31Z</dcterms:modified>
</cp:coreProperties>
</file>