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9" r:id="rId3"/>
    <p:sldId id="350" r:id="rId4"/>
    <p:sldId id="351" r:id="rId5"/>
    <p:sldId id="352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377" r:id="rId31"/>
    <p:sldId id="257" r:id="rId32"/>
    <p:sldId id="318" r:id="rId33"/>
    <p:sldId id="319" r:id="rId34"/>
    <p:sldId id="348" r:id="rId35"/>
    <p:sldId id="296" r:id="rId36"/>
    <p:sldId id="297" r:id="rId37"/>
    <p:sldId id="320" r:id="rId38"/>
    <p:sldId id="322" r:id="rId39"/>
    <p:sldId id="323" r:id="rId40"/>
    <p:sldId id="321" r:id="rId41"/>
    <p:sldId id="324" r:id="rId42"/>
    <p:sldId id="327" r:id="rId43"/>
    <p:sldId id="329" r:id="rId44"/>
    <p:sldId id="330" r:id="rId45"/>
    <p:sldId id="328" r:id="rId46"/>
    <p:sldId id="331" r:id="rId47"/>
    <p:sldId id="334" r:id="rId48"/>
    <p:sldId id="336" r:id="rId49"/>
    <p:sldId id="337" r:id="rId50"/>
    <p:sldId id="335" r:id="rId51"/>
    <p:sldId id="338" r:id="rId52"/>
    <p:sldId id="341" r:id="rId53"/>
    <p:sldId id="343" r:id="rId54"/>
    <p:sldId id="344" r:id="rId55"/>
    <p:sldId id="342" r:id="rId56"/>
    <p:sldId id="345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84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F8D2-00C0-4E5E-B87E-F3EF209E0C5A}" type="datetimeFigureOut">
              <a:rPr lang="en-GB" smtClean="0"/>
              <a:pPr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D8506-17B6-42CB-B820-5E78210308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F8D2-00C0-4E5E-B87E-F3EF209E0C5A}" type="datetimeFigureOut">
              <a:rPr lang="en-GB" smtClean="0"/>
              <a:pPr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D8506-17B6-42CB-B820-5E78210308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F8D2-00C0-4E5E-B87E-F3EF209E0C5A}" type="datetimeFigureOut">
              <a:rPr lang="en-GB" smtClean="0"/>
              <a:pPr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D8506-17B6-42CB-B820-5E78210308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F8D2-00C0-4E5E-B87E-F3EF209E0C5A}" type="datetimeFigureOut">
              <a:rPr lang="en-GB" smtClean="0"/>
              <a:pPr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D8506-17B6-42CB-B820-5E78210308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F8D2-00C0-4E5E-B87E-F3EF209E0C5A}" type="datetimeFigureOut">
              <a:rPr lang="en-GB" smtClean="0"/>
              <a:pPr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D8506-17B6-42CB-B820-5E78210308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F8D2-00C0-4E5E-B87E-F3EF209E0C5A}" type="datetimeFigureOut">
              <a:rPr lang="en-GB" smtClean="0"/>
              <a:pPr/>
              <a:t>04/06/2020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D8506-17B6-42CB-B820-5E78210308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F8D2-00C0-4E5E-B87E-F3EF209E0C5A}" type="datetimeFigureOut">
              <a:rPr lang="en-GB" smtClean="0"/>
              <a:pPr/>
              <a:t>04/06/2020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D8506-17B6-42CB-B820-5E78210308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F8D2-00C0-4E5E-B87E-F3EF209E0C5A}" type="datetimeFigureOut">
              <a:rPr lang="en-GB" smtClean="0"/>
              <a:pPr/>
              <a:t>04/06/2020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D8506-17B6-42CB-B820-5E78210308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F8D2-00C0-4E5E-B87E-F3EF209E0C5A}" type="datetimeFigureOut">
              <a:rPr lang="en-GB" smtClean="0"/>
              <a:pPr/>
              <a:t>04/06/2020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D8506-17B6-42CB-B820-5E78210308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F8D2-00C0-4E5E-B87E-F3EF209E0C5A}" type="datetimeFigureOut">
              <a:rPr lang="en-GB" smtClean="0"/>
              <a:pPr/>
              <a:t>04/06/2020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D8506-17B6-42CB-B820-5E78210308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F8D2-00C0-4E5E-B87E-F3EF209E0C5A}" type="datetimeFigureOut">
              <a:rPr lang="en-GB" smtClean="0"/>
              <a:pPr/>
              <a:t>04/06/2020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D8506-17B6-42CB-B820-5E78210308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5F8D2-00C0-4E5E-B87E-F3EF209E0C5A}" type="datetimeFigureOut">
              <a:rPr lang="en-GB" smtClean="0"/>
              <a:pPr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D8506-17B6-42CB-B820-5E782103083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FFFF99"/>
                </a:solidFill>
              </a:rPr>
              <a:t>Scotland and Northern Ireland </a:t>
            </a:r>
            <a:br>
              <a:rPr lang="en-GB" b="1" dirty="0" smtClean="0">
                <a:solidFill>
                  <a:srgbClr val="FFFF99"/>
                </a:solidFill>
              </a:rPr>
            </a:br>
            <a:r>
              <a:rPr lang="en-GB" b="1" dirty="0" smtClean="0">
                <a:solidFill>
                  <a:srgbClr val="FFFF99"/>
                </a:solidFill>
              </a:rPr>
              <a:t>EQA Scheme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Circulation 50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en-GB" sz="2000" dirty="0" smtClean="0"/>
          </a:p>
          <a:p>
            <a:r>
              <a:rPr lang="en-GB" sz="2400" dirty="0" smtClean="0"/>
              <a:t>Cases A to E</a:t>
            </a:r>
          </a:p>
          <a:p>
            <a:endParaRPr lang="en-GB" sz="2400" dirty="0" smtClean="0"/>
          </a:p>
          <a:p>
            <a:r>
              <a:rPr lang="en-GB" sz="2400" i="1" dirty="0" smtClean="0"/>
              <a:t>Presented by Dr YL Woods</a:t>
            </a:r>
            <a:endParaRPr lang="en-GB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Case G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62 year old male</a:t>
            </a:r>
          </a:p>
          <a:p>
            <a:pPr lvl="1"/>
            <a:r>
              <a:rPr lang="en-GB" dirty="0" smtClean="0"/>
              <a:t>Excision nodule tip of tongue</a:t>
            </a:r>
          </a:p>
          <a:p>
            <a:pPr lvl="1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75951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14x2.jpg"/>
          <p:cNvPicPr>
            <a:picLocks noGrp="1" noChangeAspect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3611987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4x20s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defTabSz="914400" eaLnBrk="1"/>
            <a:r>
              <a:rPr lang="en-US" sz="4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Case G</a:t>
            </a:r>
            <a:endParaRPr lang="en-US" dirty="0" smtClean="0"/>
          </a:p>
        </p:txBody>
      </p:sp>
      <p:sp>
        <p:nvSpPr>
          <p:cNvPr id="10243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noFill/>
          <a:ln w="12700">
            <a:miter lim="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428625" indent="-428625" algn="l" eaLnBrk="1">
              <a:spcBef>
                <a:spcPts val="700"/>
              </a:spcBef>
              <a:buFont typeface="ArialMT" charset="0"/>
              <a:buChar char="•"/>
            </a:pPr>
            <a:r>
              <a:rPr lang="en-US" sz="4000" dirty="0" smtClean="0"/>
              <a:t>Diagnosis</a:t>
            </a:r>
            <a:r>
              <a:rPr lang="en-US" sz="3200" dirty="0" smtClean="0"/>
              <a:t>: </a:t>
            </a:r>
          </a:p>
          <a:p>
            <a:pPr marL="823913" lvl="1" indent="-366713" algn="l" eaLnBrk="1">
              <a:spcBef>
                <a:spcPts val="600"/>
              </a:spcBef>
              <a:buFont typeface="ArialMT" charset="0"/>
              <a:buChar char="–"/>
            </a:pPr>
            <a:r>
              <a:rPr lang="en-US" sz="3600" dirty="0" smtClean="0"/>
              <a:t>Granular cell </a:t>
            </a:r>
            <a:r>
              <a:rPr lang="en-US" sz="3600" dirty="0" err="1" smtClean="0"/>
              <a:t>tumour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7318333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defTabSz="914400" eaLnBrk="1"/>
            <a:r>
              <a:rPr lang="en-US" sz="4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Case </a:t>
            </a:r>
            <a:r>
              <a:rPr lang="en-US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G</a:t>
            </a:r>
            <a:endParaRPr lang="en-US" dirty="0" smtClean="0"/>
          </a:p>
        </p:txBody>
      </p:sp>
      <p:sp>
        <p:nvSpPr>
          <p:cNvPr id="11267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noFill/>
          <a:ln w="12700">
            <a:miter lim="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342900" indent="-342900" algn="l" eaLnBrk="1">
              <a:spcBef>
                <a:spcPts val="700"/>
              </a:spcBef>
              <a:buFont typeface="ArialMT" charset="0"/>
              <a:buChar char="•"/>
            </a:pPr>
            <a:r>
              <a:rPr lang="en-US" sz="3200" dirty="0" smtClean="0"/>
              <a:t>Responses: 112</a:t>
            </a:r>
          </a:p>
          <a:p>
            <a:pPr marL="762000" lvl="1" indent="-304800" algn="l" eaLnBrk="1">
              <a:spcBef>
                <a:spcPts val="700"/>
              </a:spcBef>
              <a:buFont typeface="ArialMT" charset="0"/>
              <a:buChar char="–"/>
            </a:pPr>
            <a:r>
              <a:rPr lang="en-US" sz="3000" dirty="0" smtClean="0"/>
              <a:t>Score 1</a:t>
            </a:r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107 – granular cell </a:t>
            </a:r>
            <a:r>
              <a:rPr lang="en-US" sz="2800" dirty="0" err="1" smtClean="0"/>
              <a:t>tumour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28892325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defTabSz="914400" eaLnBrk="1"/>
            <a:r>
              <a:rPr lang="en-US" sz="4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Case G</a:t>
            </a:r>
            <a:endParaRPr lang="en-US" dirty="0" smtClean="0"/>
          </a:p>
        </p:txBody>
      </p:sp>
      <p:sp>
        <p:nvSpPr>
          <p:cNvPr id="12291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noFill/>
          <a:ln w="12700">
            <a:miter lim="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342900" indent="-342900" algn="l" eaLnBrk="1">
              <a:spcBef>
                <a:spcPts val="700"/>
              </a:spcBef>
              <a:buFont typeface="ArialMT" charset="0"/>
              <a:buChar char="•"/>
            </a:pPr>
            <a:r>
              <a:rPr lang="en-US" sz="3200" dirty="0" smtClean="0"/>
              <a:t>Responses: 112</a:t>
            </a:r>
          </a:p>
          <a:p>
            <a:pPr marL="752475" lvl="1" indent="-295275" algn="l" eaLnBrk="1">
              <a:spcBef>
                <a:spcPts val="700"/>
              </a:spcBef>
              <a:buFont typeface="ArialMT" charset="0"/>
              <a:buChar char="–"/>
            </a:pPr>
            <a:r>
              <a:rPr lang="en-US" sz="3000" dirty="0" smtClean="0"/>
              <a:t>Score 2</a:t>
            </a:r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3 – traumatic </a:t>
            </a:r>
            <a:r>
              <a:rPr lang="en-US" sz="2800" dirty="0" err="1" smtClean="0"/>
              <a:t>neuroma</a:t>
            </a:r>
            <a:endParaRPr lang="en-US" sz="2800" dirty="0" smtClean="0"/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1 - </a:t>
            </a:r>
            <a:r>
              <a:rPr lang="en-US" sz="2800" dirty="0" err="1" smtClean="0"/>
              <a:t>neuroma</a:t>
            </a:r>
            <a:endParaRPr lang="en-US" sz="2800" dirty="0" smtClean="0"/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1 – benign neural </a:t>
            </a:r>
            <a:r>
              <a:rPr lang="en-US" sz="2800" dirty="0" err="1" smtClean="0"/>
              <a:t>tumour</a:t>
            </a:r>
            <a:r>
              <a:rPr lang="en-US" sz="2800" dirty="0" smtClean="0"/>
              <a:t> - </a:t>
            </a:r>
            <a:r>
              <a:rPr lang="en-US" sz="2800" dirty="0" err="1" smtClean="0"/>
              <a:t>schwannoma</a:t>
            </a:r>
            <a:endParaRPr lang="en-US" sz="2800" dirty="0" smtClean="0"/>
          </a:p>
          <a:p>
            <a:pPr marL="752475" lvl="1" indent="-295275" algn="l" eaLnBrk="1">
              <a:spcBef>
                <a:spcPts val="600"/>
              </a:spcBef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22581263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Case H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42 year old female</a:t>
            </a:r>
          </a:p>
          <a:p>
            <a:pPr lvl="1"/>
            <a:r>
              <a:rPr lang="en-GB" dirty="0" smtClean="0"/>
              <a:t>Lump from lateral aspect of C/S scar</a:t>
            </a:r>
          </a:p>
          <a:p>
            <a:pPr lvl="1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605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16x2.jpg"/>
          <p:cNvPicPr>
            <a:picLocks noGrp="1" noChangeAspect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3965235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16x10.jpg"/>
          <p:cNvPicPr>
            <a:picLocks noGrp="1" noChangeAspect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2424341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defTabSz="914400" eaLnBrk="1"/>
            <a:r>
              <a:rPr lang="en-US" sz="4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Case H</a:t>
            </a:r>
            <a:endParaRPr lang="en-US" dirty="0" smtClean="0"/>
          </a:p>
        </p:txBody>
      </p:sp>
      <p:sp>
        <p:nvSpPr>
          <p:cNvPr id="10243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noFill/>
          <a:ln w="12700">
            <a:miter lim="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428625" indent="-428625" algn="l" eaLnBrk="1">
              <a:spcBef>
                <a:spcPts val="700"/>
              </a:spcBef>
              <a:buFont typeface="ArialMT" charset="0"/>
              <a:buChar char="•"/>
            </a:pPr>
            <a:r>
              <a:rPr lang="en-US" sz="4000" dirty="0" smtClean="0"/>
              <a:t>Diagnosis</a:t>
            </a:r>
            <a:r>
              <a:rPr lang="en-US" sz="3200" dirty="0" smtClean="0"/>
              <a:t>: </a:t>
            </a:r>
          </a:p>
          <a:p>
            <a:pPr marL="823913" lvl="1" indent="-366713" algn="l" eaLnBrk="1">
              <a:spcBef>
                <a:spcPts val="600"/>
              </a:spcBef>
              <a:buFont typeface="ArialMT" charset="0"/>
              <a:buChar char="–"/>
            </a:pPr>
            <a:r>
              <a:rPr lang="en-US" sz="3600" dirty="0" smtClean="0"/>
              <a:t>Endometriosis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2047826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FFFF99"/>
                </a:solidFill>
              </a:rPr>
              <a:t>Scotland and Northern Ireland </a:t>
            </a:r>
            <a:br>
              <a:rPr lang="en-GB" b="1" dirty="0" smtClean="0">
                <a:solidFill>
                  <a:srgbClr val="FFFF99"/>
                </a:solidFill>
              </a:rPr>
            </a:br>
            <a:r>
              <a:rPr lang="en-GB" b="1" dirty="0" smtClean="0">
                <a:solidFill>
                  <a:srgbClr val="FFFF99"/>
                </a:solidFill>
              </a:rPr>
              <a:t>EQA Scheme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Circulation 50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en-GB" sz="2000" dirty="0" smtClean="0"/>
          </a:p>
          <a:p>
            <a:r>
              <a:rPr lang="en-GB" sz="2400" dirty="0" smtClean="0"/>
              <a:t>Cases F to J</a:t>
            </a:r>
          </a:p>
          <a:p>
            <a:endParaRPr lang="en-GB" sz="2400" dirty="0" smtClean="0"/>
          </a:p>
          <a:p>
            <a:r>
              <a:rPr lang="en-GB" sz="2400" i="1" dirty="0" smtClean="0"/>
              <a:t>Presented by Dr S </a:t>
            </a:r>
            <a:r>
              <a:rPr lang="en-GB" sz="2400" i="1" dirty="0" err="1" smtClean="0"/>
              <a:t>Mukhtar</a:t>
            </a:r>
            <a:endParaRPr lang="en-GB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defTabSz="914400" eaLnBrk="1"/>
            <a:r>
              <a:rPr lang="en-US" sz="4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Case H</a:t>
            </a:r>
            <a:endParaRPr lang="en-US" dirty="0" smtClean="0"/>
          </a:p>
        </p:txBody>
      </p:sp>
      <p:sp>
        <p:nvSpPr>
          <p:cNvPr id="11267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noFill/>
          <a:ln w="12700">
            <a:miter lim="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342900" indent="-342900" algn="l" eaLnBrk="1">
              <a:spcBef>
                <a:spcPts val="700"/>
              </a:spcBef>
              <a:buFont typeface="ArialMT" charset="0"/>
              <a:buChar char="•"/>
            </a:pPr>
            <a:r>
              <a:rPr lang="en-US" sz="3200" dirty="0" smtClean="0"/>
              <a:t>Responses: 112</a:t>
            </a:r>
          </a:p>
          <a:p>
            <a:pPr marL="762000" lvl="1" indent="-304800" algn="l" eaLnBrk="1">
              <a:spcBef>
                <a:spcPts val="700"/>
              </a:spcBef>
              <a:buFont typeface="ArialMT" charset="0"/>
              <a:buChar char="–"/>
            </a:pPr>
            <a:r>
              <a:rPr lang="en-US" sz="3000" dirty="0" smtClean="0"/>
              <a:t>Score 1</a:t>
            </a:r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112 </a:t>
            </a:r>
            <a:r>
              <a:rPr lang="en-US" sz="2800" dirty="0"/>
              <a:t>-</a:t>
            </a:r>
            <a:r>
              <a:rPr lang="en-US" sz="2800" dirty="0" smtClean="0"/>
              <a:t> endometriosis</a:t>
            </a:r>
          </a:p>
          <a:p>
            <a:pPr marL="1181100" lvl="2" indent="-266700" algn="l" eaLnBrk="1">
              <a:spcBef>
                <a:spcPts val="600"/>
              </a:spcBef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35703896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Case I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18 year old male</a:t>
            </a:r>
          </a:p>
          <a:p>
            <a:pPr lvl="1"/>
            <a:r>
              <a:rPr lang="en-GB" dirty="0" smtClean="0"/>
              <a:t>Symptomatic </a:t>
            </a:r>
            <a:r>
              <a:rPr lang="en-GB" dirty="0" err="1" smtClean="0"/>
              <a:t>phimosis</a:t>
            </a:r>
            <a:endParaRPr lang="en-GB" dirty="0" smtClean="0"/>
          </a:p>
          <a:p>
            <a:pPr lvl="1"/>
            <a:r>
              <a:rPr lang="en-GB" dirty="0" smtClean="0"/>
              <a:t>Foreskin excision</a:t>
            </a:r>
          </a:p>
          <a:p>
            <a:pPr lvl="1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05042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18x2.jpg"/>
          <p:cNvPicPr>
            <a:picLocks noGrp="1" noChangeAspect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1962504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18x10.jpg"/>
          <p:cNvPicPr>
            <a:picLocks noGrp="1" noChangeAspect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821449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defTabSz="914400" eaLnBrk="1"/>
            <a:r>
              <a:rPr lang="en-US" sz="4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Case I</a:t>
            </a:r>
            <a:endParaRPr lang="en-US" dirty="0" smtClean="0"/>
          </a:p>
        </p:txBody>
      </p:sp>
      <p:sp>
        <p:nvSpPr>
          <p:cNvPr id="10243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noFill/>
          <a:ln w="12700">
            <a:miter lim="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428625" indent="-428625" algn="l" eaLnBrk="1">
              <a:spcBef>
                <a:spcPts val="700"/>
              </a:spcBef>
              <a:buFont typeface="ArialMT" charset="0"/>
              <a:buChar char="•"/>
            </a:pPr>
            <a:r>
              <a:rPr lang="en-US" sz="4000" dirty="0" smtClean="0"/>
              <a:t>Diagnosis</a:t>
            </a:r>
            <a:r>
              <a:rPr lang="en-US" sz="3200" dirty="0" smtClean="0"/>
              <a:t>: </a:t>
            </a:r>
          </a:p>
          <a:p>
            <a:pPr marL="823913" lvl="1" indent="-366713" algn="l" eaLnBrk="1">
              <a:spcBef>
                <a:spcPts val="600"/>
              </a:spcBef>
              <a:buFont typeface="ArialMT" charset="0"/>
              <a:buChar char="–"/>
            </a:pPr>
            <a:r>
              <a:rPr lang="en-US" sz="3600" dirty="0" err="1" smtClean="0"/>
              <a:t>Balanitis</a:t>
            </a:r>
            <a:r>
              <a:rPr lang="en-US" sz="3600" dirty="0" smtClean="0"/>
              <a:t> </a:t>
            </a:r>
            <a:r>
              <a:rPr lang="en-US" sz="3600" dirty="0" err="1" smtClean="0"/>
              <a:t>xerotica</a:t>
            </a:r>
            <a:r>
              <a:rPr lang="en-US" sz="3600" dirty="0" smtClean="0"/>
              <a:t> </a:t>
            </a:r>
            <a:r>
              <a:rPr lang="en-US" sz="3600" dirty="0" err="1" smtClean="0"/>
              <a:t>obliterans</a:t>
            </a:r>
            <a:r>
              <a:rPr lang="en-US" sz="3600" dirty="0" smtClean="0"/>
              <a:t>/lichen sclerosis et </a:t>
            </a:r>
            <a:r>
              <a:rPr lang="en-US" sz="3600" dirty="0" err="1" smtClean="0"/>
              <a:t>atrophicus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0904918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defTabSz="914400" eaLnBrk="1"/>
            <a:r>
              <a:rPr lang="en-US" sz="4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Case I</a:t>
            </a:r>
            <a:endParaRPr lang="en-US" dirty="0" smtClean="0"/>
          </a:p>
        </p:txBody>
      </p:sp>
      <p:sp>
        <p:nvSpPr>
          <p:cNvPr id="11267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noFill/>
          <a:ln w="12700">
            <a:miter lim="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342900" indent="-342900" algn="l" eaLnBrk="1">
              <a:spcBef>
                <a:spcPts val="700"/>
              </a:spcBef>
              <a:buFont typeface="ArialMT" charset="0"/>
              <a:buChar char="•"/>
            </a:pPr>
            <a:r>
              <a:rPr lang="en-US" sz="3200" dirty="0" smtClean="0"/>
              <a:t>Responses: 112</a:t>
            </a:r>
          </a:p>
          <a:p>
            <a:pPr marL="762000" lvl="1" indent="-304800" algn="l" eaLnBrk="1">
              <a:spcBef>
                <a:spcPts val="700"/>
              </a:spcBef>
              <a:buFont typeface="ArialMT" charset="0"/>
              <a:buChar char="–"/>
            </a:pPr>
            <a:r>
              <a:rPr lang="en-US" sz="3000" dirty="0" smtClean="0"/>
              <a:t>Score 1</a:t>
            </a:r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112 – </a:t>
            </a:r>
            <a:r>
              <a:rPr lang="en-US" sz="2800" dirty="0" err="1" smtClean="0"/>
              <a:t>balanitis</a:t>
            </a:r>
            <a:r>
              <a:rPr lang="en-US" sz="2800" dirty="0" smtClean="0"/>
              <a:t> </a:t>
            </a:r>
            <a:r>
              <a:rPr lang="en-US" sz="2800" dirty="0" err="1" smtClean="0"/>
              <a:t>xerotica</a:t>
            </a:r>
            <a:r>
              <a:rPr lang="en-US" sz="2800" dirty="0" smtClean="0"/>
              <a:t> </a:t>
            </a:r>
            <a:r>
              <a:rPr lang="en-US" sz="2800" dirty="0" err="1" smtClean="0"/>
              <a:t>obliterans</a:t>
            </a:r>
            <a:r>
              <a:rPr lang="en-US" sz="2800" dirty="0" smtClean="0"/>
              <a:t>/lichen sclerosis et </a:t>
            </a:r>
            <a:r>
              <a:rPr lang="en-US" sz="2800" dirty="0" err="1" smtClean="0"/>
              <a:t>atrophicus</a:t>
            </a:r>
            <a:endParaRPr lang="en-US" sz="2800" dirty="0" smtClean="0"/>
          </a:p>
          <a:p>
            <a:pPr marL="1181100" lvl="2" indent="-266700" algn="l" eaLnBrk="1">
              <a:spcBef>
                <a:spcPts val="600"/>
              </a:spcBef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1384103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Case J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66 year old male</a:t>
            </a:r>
          </a:p>
          <a:p>
            <a:pPr lvl="1"/>
            <a:r>
              <a:rPr lang="en-GB" dirty="0" smtClean="0"/>
              <a:t>Right superficial </a:t>
            </a:r>
            <a:r>
              <a:rPr lang="en-GB" dirty="0" err="1" smtClean="0"/>
              <a:t>parotidectomy</a:t>
            </a:r>
            <a:endParaRPr lang="en-GB" dirty="0" smtClean="0"/>
          </a:p>
          <a:p>
            <a:pPr lvl="1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16813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19x2.jpg"/>
          <p:cNvPicPr>
            <a:picLocks noGrp="1" noChangeAspect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1588259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19x10.jpg"/>
          <p:cNvPicPr>
            <a:picLocks noGrp="1" noChangeAspect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575966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defTabSz="914400" eaLnBrk="1"/>
            <a:r>
              <a:rPr lang="en-US" sz="4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Case J</a:t>
            </a:r>
            <a:endParaRPr lang="en-US" dirty="0" smtClean="0"/>
          </a:p>
        </p:txBody>
      </p:sp>
      <p:sp>
        <p:nvSpPr>
          <p:cNvPr id="10243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noFill/>
          <a:ln w="12700">
            <a:miter lim="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428625" indent="-428625" algn="l" eaLnBrk="1">
              <a:spcBef>
                <a:spcPts val="700"/>
              </a:spcBef>
              <a:buFont typeface="ArialMT" charset="0"/>
              <a:buChar char="•"/>
            </a:pPr>
            <a:r>
              <a:rPr lang="en-US" sz="4000" dirty="0" smtClean="0"/>
              <a:t>Diagnosis</a:t>
            </a:r>
            <a:r>
              <a:rPr lang="en-US" sz="3200" dirty="0" smtClean="0"/>
              <a:t>: </a:t>
            </a:r>
          </a:p>
          <a:p>
            <a:pPr marL="823913" lvl="1" indent="-366713" algn="l" eaLnBrk="1">
              <a:spcBef>
                <a:spcPts val="600"/>
              </a:spcBef>
              <a:buFont typeface="ArialMT" charset="0"/>
              <a:buChar char="–"/>
            </a:pPr>
            <a:r>
              <a:rPr lang="en-US" sz="3600" dirty="0" err="1" smtClean="0"/>
              <a:t>Warthin’s</a:t>
            </a:r>
            <a:r>
              <a:rPr lang="en-US" sz="3600" dirty="0" smtClean="0"/>
              <a:t> </a:t>
            </a:r>
            <a:r>
              <a:rPr lang="en-US" sz="3600" dirty="0" err="1" smtClean="0"/>
              <a:t>tumour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794178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Case F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60 year old male</a:t>
            </a:r>
          </a:p>
          <a:p>
            <a:pPr lvl="1"/>
            <a:r>
              <a:rPr lang="en-GB" dirty="0" smtClean="0"/>
              <a:t>New skin lump left abdomen. </a:t>
            </a:r>
            <a:r>
              <a:rPr lang="en-GB" dirty="0" err="1" smtClean="0"/>
              <a:t>Immunohistochemistry</a:t>
            </a:r>
            <a:r>
              <a:rPr lang="en-GB" dirty="0" smtClean="0"/>
              <a:t> – </a:t>
            </a:r>
            <a:r>
              <a:rPr lang="en-GB" dirty="0" err="1" smtClean="0"/>
              <a:t>vimentin</a:t>
            </a:r>
            <a:r>
              <a:rPr lang="en-GB" dirty="0" smtClean="0"/>
              <a:t>, CD10, PAX8, EMA positive. BerEP4, S100, p63 negative</a:t>
            </a:r>
          </a:p>
          <a:p>
            <a:pPr lvl="1"/>
            <a:r>
              <a:rPr lang="en-GB" dirty="0" smtClean="0"/>
              <a:t>Previous history SSMM left knee and recent diagnosis colonic </a:t>
            </a:r>
            <a:r>
              <a:rPr lang="en-GB" dirty="0" err="1" smtClean="0"/>
              <a:t>adenocarcinoma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defTabSz="914400" eaLnBrk="1"/>
            <a:r>
              <a:rPr lang="en-US" sz="4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Case J</a:t>
            </a:r>
            <a:endParaRPr lang="en-US" dirty="0" smtClean="0"/>
          </a:p>
        </p:txBody>
      </p:sp>
      <p:sp>
        <p:nvSpPr>
          <p:cNvPr id="11267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noFill/>
          <a:ln w="12700">
            <a:miter lim="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342900" indent="-342900" algn="l" eaLnBrk="1">
              <a:spcBef>
                <a:spcPts val="700"/>
              </a:spcBef>
              <a:buFont typeface="ArialMT" charset="0"/>
              <a:buChar char="•"/>
            </a:pPr>
            <a:r>
              <a:rPr lang="en-US" sz="3200" dirty="0" smtClean="0"/>
              <a:t>Responses: 112</a:t>
            </a:r>
          </a:p>
          <a:p>
            <a:pPr marL="762000" lvl="1" indent="-304800" algn="l" eaLnBrk="1">
              <a:spcBef>
                <a:spcPts val="700"/>
              </a:spcBef>
              <a:buFont typeface="ArialMT" charset="0"/>
              <a:buChar char="–"/>
            </a:pPr>
            <a:r>
              <a:rPr lang="en-US" sz="3000" dirty="0" smtClean="0"/>
              <a:t>Score 1</a:t>
            </a:r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112 – </a:t>
            </a:r>
            <a:r>
              <a:rPr lang="en-US" sz="2800" dirty="0" err="1" smtClean="0"/>
              <a:t>Warthin’s</a:t>
            </a:r>
            <a:r>
              <a:rPr lang="en-US" sz="2800" dirty="0" smtClean="0"/>
              <a:t> </a:t>
            </a:r>
            <a:r>
              <a:rPr lang="en-US" sz="2800" dirty="0" err="1" smtClean="0"/>
              <a:t>tumour</a:t>
            </a:r>
            <a:endParaRPr lang="en-US" sz="2800" dirty="0" smtClean="0"/>
          </a:p>
          <a:p>
            <a:pPr marL="1181100" lvl="2" indent="-266700" algn="l" eaLnBrk="1">
              <a:spcBef>
                <a:spcPts val="600"/>
              </a:spcBef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2727094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Case A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F: 53 years</a:t>
            </a:r>
          </a:p>
          <a:p>
            <a:r>
              <a:rPr lang="en-GB" dirty="0" smtClean="0"/>
              <a:t>Lesion right distal forearm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5981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0003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55576" y="476672"/>
            <a:ext cx="7920880" cy="594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defTabSz="914400" eaLnBrk="1"/>
            <a:r>
              <a:rPr lang="en-US" sz="44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Case A</a:t>
            </a:r>
            <a:endParaRPr lang="en-US" smtClean="0"/>
          </a:p>
        </p:txBody>
      </p:sp>
      <p:sp>
        <p:nvSpPr>
          <p:cNvPr id="10243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noFill/>
          <a:ln w="12700">
            <a:miter lim="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428625" indent="-428625" algn="l" eaLnBrk="1">
              <a:spcBef>
                <a:spcPts val="700"/>
              </a:spcBef>
              <a:buFont typeface="ArialMT" charset="0"/>
              <a:buChar char="•"/>
            </a:pPr>
            <a:r>
              <a:rPr lang="en-US" sz="4000" dirty="0" smtClean="0"/>
              <a:t>Diagnosis</a:t>
            </a:r>
            <a:r>
              <a:rPr lang="en-US" sz="3200" dirty="0" smtClean="0"/>
              <a:t>: </a:t>
            </a:r>
          </a:p>
          <a:p>
            <a:pPr marL="823913" lvl="1" indent="-366713" algn="l" eaLnBrk="1">
              <a:spcBef>
                <a:spcPts val="600"/>
              </a:spcBef>
              <a:buFont typeface="ArialMT" charset="0"/>
              <a:buChar char="–"/>
            </a:pPr>
            <a:r>
              <a:rPr lang="en-US" sz="3600" dirty="0" err="1" smtClean="0"/>
              <a:t>Pilomatrixoma</a:t>
            </a:r>
            <a:endParaRPr lang="en-US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defTabSz="914400" eaLnBrk="1"/>
            <a:r>
              <a:rPr lang="en-US" sz="44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Case A</a:t>
            </a:r>
            <a:endParaRPr lang="en-US" smtClean="0"/>
          </a:p>
        </p:txBody>
      </p:sp>
      <p:sp>
        <p:nvSpPr>
          <p:cNvPr id="11267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noFill/>
          <a:ln w="12700">
            <a:miter lim="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342900" indent="-342900" algn="l" eaLnBrk="1">
              <a:spcBef>
                <a:spcPts val="700"/>
              </a:spcBef>
              <a:buFont typeface="ArialMT" charset="0"/>
              <a:buChar char="•"/>
            </a:pPr>
            <a:r>
              <a:rPr lang="en-US" sz="3200" dirty="0" smtClean="0"/>
              <a:t>Responses:</a:t>
            </a:r>
          </a:p>
          <a:p>
            <a:pPr marL="762000" lvl="1" indent="-304800" algn="l" eaLnBrk="1">
              <a:spcBef>
                <a:spcPts val="700"/>
              </a:spcBef>
              <a:buFont typeface="ArialMT" charset="0"/>
              <a:buChar char="–"/>
            </a:pPr>
            <a:r>
              <a:rPr lang="en-US" sz="3000" dirty="0" smtClean="0"/>
              <a:t>Score 1</a:t>
            </a:r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104 – </a:t>
            </a:r>
            <a:r>
              <a:rPr lang="en-US" sz="2800" dirty="0" err="1" smtClean="0"/>
              <a:t>pilomatrixoma</a:t>
            </a:r>
            <a:endParaRPr lang="en-US" sz="2800" dirty="0" smtClean="0"/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1-calcifying </a:t>
            </a:r>
            <a:r>
              <a:rPr lang="en-US" sz="2800" dirty="0" err="1" smtClean="0"/>
              <a:t>epithelioma</a:t>
            </a:r>
            <a:r>
              <a:rPr lang="en-US" sz="2800" dirty="0" smtClean="0"/>
              <a:t> of </a:t>
            </a:r>
            <a:r>
              <a:rPr lang="en-US" sz="2800" dirty="0" err="1" smtClean="0"/>
              <a:t>malherbe</a:t>
            </a:r>
            <a:endParaRPr lang="en-US" sz="2800" dirty="0" smtClean="0"/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endParaRPr lang="en-US" sz="2800" dirty="0" smtClean="0"/>
          </a:p>
          <a:p>
            <a:pPr marL="752475" lvl="1" indent="-295275">
              <a:spcBef>
                <a:spcPts val="700"/>
              </a:spcBef>
              <a:buFont typeface="ArialMT" charset="0"/>
              <a:buChar char="–"/>
            </a:pPr>
            <a:r>
              <a:rPr lang="en-US" sz="3000" dirty="0" smtClean="0"/>
              <a:t>Score 2</a:t>
            </a:r>
          </a:p>
          <a:p>
            <a:pPr marL="1181100" lvl="2" indent="-266700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1 – </a:t>
            </a:r>
            <a:r>
              <a:rPr lang="en-US" sz="2800" dirty="0" err="1" smtClean="0"/>
              <a:t>molluscum</a:t>
            </a:r>
            <a:r>
              <a:rPr lang="en-US" sz="2800" dirty="0" smtClean="0"/>
              <a:t> </a:t>
            </a:r>
            <a:r>
              <a:rPr lang="en-US" sz="2800" dirty="0" err="1" smtClean="0"/>
              <a:t>contagiosum</a:t>
            </a:r>
            <a:endParaRPr lang="en-US" sz="2800" dirty="0" smtClean="0"/>
          </a:p>
          <a:p>
            <a:pPr marL="1181100" lvl="2" indent="-266700">
              <a:spcBef>
                <a:spcPts val="600"/>
              </a:spcBef>
              <a:buNone/>
            </a:pPr>
            <a:endParaRPr lang="en-US" sz="2800" dirty="0" smtClean="0"/>
          </a:p>
          <a:p>
            <a:pPr marL="752475" lvl="1" indent="-295275">
              <a:spcBef>
                <a:spcPts val="600"/>
              </a:spcBef>
              <a:buFont typeface="ArialMT" charset="0"/>
              <a:buChar char="–"/>
            </a:pPr>
            <a:r>
              <a:rPr lang="en-US" dirty="0" smtClean="0"/>
              <a:t> </a:t>
            </a:r>
            <a:r>
              <a:rPr lang="en-US" sz="3000" dirty="0" smtClean="0"/>
              <a:t>Score 3</a:t>
            </a:r>
            <a:endParaRPr lang="en-US" dirty="0" smtClean="0"/>
          </a:p>
          <a:p>
            <a:pPr marL="1181100" lvl="2" indent="-266700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0</a:t>
            </a:r>
            <a:endParaRPr lang="en-US" dirty="0" smtClean="0"/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endParaRPr lang="en-US" sz="2800" dirty="0" smtClean="0"/>
          </a:p>
          <a:p>
            <a:pPr marL="1181100" lvl="2" indent="-266700" algn="l" eaLnBrk="1">
              <a:spcBef>
                <a:spcPts val="600"/>
              </a:spcBef>
              <a:buNone/>
            </a:pPr>
            <a:endParaRPr lang="en-US" sz="2800" dirty="0" smtClean="0"/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endParaRPr lang="en-US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Case B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M: 57 years</a:t>
            </a:r>
          </a:p>
          <a:p>
            <a:r>
              <a:rPr lang="en-GB" dirty="0" smtClean="0"/>
              <a:t>Lymph node. </a:t>
            </a:r>
            <a:r>
              <a:rPr lang="en-GB" dirty="0" err="1" smtClean="0"/>
              <a:t>Hilar</a:t>
            </a:r>
            <a:r>
              <a:rPr lang="en-GB" dirty="0" smtClean="0"/>
              <a:t> </a:t>
            </a:r>
            <a:r>
              <a:rPr lang="en-GB" dirty="0" err="1" smtClean="0"/>
              <a:t>lymphadenopathy</a:t>
            </a:r>
            <a:endParaRPr lang="en-GB" dirty="0" smtClean="0"/>
          </a:p>
        </p:txBody>
      </p:sp>
    </p:spTree>
    <p:extLst>
      <p:ext uri="{BB962C8B-B14F-4D97-AF65-F5344CB8AC3E}">
        <p14:creationId xmlns="" xmlns:p14="http://schemas.microsoft.com/office/powerpoint/2010/main" val="375951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198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/>
          <a:srcRect l="18" r="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9770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13x2.jpg"/>
          <p:cNvPicPr>
            <a:picLocks noGrp="1" noChangeAspect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29598152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defTabSz="914400" eaLnBrk="1"/>
            <a:r>
              <a:rPr lang="en-US" sz="4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Case B</a:t>
            </a:r>
            <a:endParaRPr lang="en-US" dirty="0" smtClean="0"/>
          </a:p>
        </p:txBody>
      </p:sp>
      <p:sp>
        <p:nvSpPr>
          <p:cNvPr id="10243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noFill/>
          <a:ln w="12700">
            <a:miter lim="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428625" indent="-428625" algn="l" eaLnBrk="1">
              <a:spcBef>
                <a:spcPts val="700"/>
              </a:spcBef>
              <a:buFont typeface="ArialMT" charset="0"/>
              <a:buChar char="•"/>
            </a:pPr>
            <a:r>
              <a:rPr lang="en-US" sz="4000" dirty="0" smtClean="0"/>
              <a:t>Diagnosis</a:t>
            </a:r>
            <a:r>
              <a:rPr lang="en-US" sz="3200" dirty="0" smtClean="0"/>
              <a:t>: </a:t>
            </a:r>
          </a:p>
          <a:p>
            <a:pPr marL="823913" lvl="1" indent="-366713" algn="l" eaLnBrk="1">
              <a:spcBef>
                <a:spcPts val="600"/>
              </a:spcBef>
              <a:buFont typeface="ArialMT" charset="0"/>
              <a:buChar char="–"/>
            </a:pPr>
            <a:r>
              <a:rPr lang="en-US" sz="3600" dirty="0" err="1" smtClean="0"/>
              <a:t>Granulomatous</a:t>
            </a:r>
            <a:r>
              <a:rPr lang="en-US" sz="3600" dirty="0" smtClean="0"/>
              <a:t> inflammation, in keeping with </a:t>
            </a:r>
            <a:r>
              <a:rPr lang="en-US" sz="3600" dirty="0" err="1" smtClean="0"/>
              <a:t>sarcoidosis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17318333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defTabSz="914400" eaLnBrk="1"/>
            <a:r>
              <a:rPr lang="en-US" sz="4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Case </a:t>
            </a:r>
            <a:r>
              <a:rPr lang="en-US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B</a:t>
            </a:r>
            <a:endParaRPr lang="en-US" dirty="0" smtClean="0"/>
          </a:p>
        </p:txBody>
      </p:sp>
      <p:sp>
        <p:nvSpPr>
          <p:cNvPr id="11267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noFill/>
          <a:ln w="12700">
            <a:miter lim="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342900" indent="-342900" algn="l" eaLnBrk="1">
              <a:spcBef>
                <a:spcPts val="700"/>
              </a:spcBef>
              <a:buFont typeface="ArialMT" charset="0"/>
              <a:buChar char="•"/>
            </a:pPr>
            <a:r>
              <a:rPr lang="en-US" sz="3200" dirty="0" smtClean="0"/>
              <a:t>Responses:</a:t>
            </a:r>
          </a:p>
          <a:p>
            <a:pPr marL="762000" lvl="1" indent="-304800" algn="l" eaLnBrk="1">
              <a:spcBef>
                <a:spcPts val="700"/>
              </a:spcBef>
              <a:buFont typeface="ArialMT" charset="0"/>
              <a:buChar char="–"/>
            </a:pPr>
            <a:r>
              <a:rPr lang="en-US" sz="3000" dirty="0" smtClean="0"/>
              <a:t>Score 1</a:t>
            </a:r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103 – </a:t>
            </a:r>
            <a:r>
              <a:rPr lang="en-US" sz="2800" dirty="0" err="1" smtClean="0"/>
              <a:t>granulomatous</a:t>
            </a:r>
            <a:r>
              <a:rPr lang="en-US" sz="2800" dirty="0" smtClean="0"/>
              <a:t> inflammation, </a:t>
            </a:r>
            <a:r>
              <a:rPr lang="en-US" sz="2800" dirty="0" err="1" smtClean="0"/>
              <a:t>favour</a:t>
            </a:r>
            <a:r>
              <a:rPr lang="en-US" sz="2800" dirty="0" smtClean="0"/>
              <a:t> </a:t>
            </a:r>
            <a:r>
              <a:rPr lang="en-US" sz="2800" dirty="0" err="1" smtClean="0"/>
              <a:t>sarcoidosis</a:t>
            </a:r>
            <a:endParaRPr lang="en-US" sz="2800" dirty="0" smtClean="0"/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1 – non-</a:t>
            </a:r>
            <a:r>
              <a:rPr lang="en-US" sz="2800" dirty="0" err="1" smtClean="0"/>
              <a:t>caseating</a:t>
            </a:r>
            <a:r>
              <a:rPr lang="en-US" sz="2800" dirty="0" smtClean="0"/>
              <a:t> </a:t>
            </a:r>
            <a:r>
              <a:rPr lang="en-US" sz="2800" dirty="0" err="1" smtClean="0"/>
              <a:t>granulomatous</a:t>
            </a:r>
            <a:r>
              <a:rPr lang="en-US" sz="2800" dirty="0" smtClean="0"/>
              <a:t> inflammation</a:t>
            </a:r>
          </a:p>
          <a:p>
            <a:pPr marL="1181100" lvl="2" indent="-266700">
              <a:spcBef>
                <a:spcPts val="600"/>
              </a:spcBef>
            </a:pPr>
            <a:r>
              <a:rPr lang="en-US" sz="2800" dirty="0" smtClean="0"/>
              <a:t>1 – </a:t>
            </a:r>
            <a:r>
              <a:rPr lang="en-US" sz="2800" dirty="0" err="1" smtClean="0"/>
              <a:t>granulomatous</a:t>
            </a:r>
            <a:r>
              <a:rPr lang="en-US" sz="2800" dirty="0" smtClean="0"/>
              <a:t> lymphadenitis</a:t>
            </a:r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1- Non </a:t>
            </a:r>
            <a:r>
              <a:rPr lang="en-US" sz="2800" dirty="0" err="1" smtClean="0"/>
              <a:t>necrotising</a:t>
            </a:r>
            <a:r>
              <a:rPr lang="en-US" sz="2800" dirty="0" smtClean="0"/>
              <a:t> </a:t>
            </a:r>
            <a:r>
              <a:rPr lang="en-US" sz="2800" dirty="0" err="1" smtClean="0"/>
              <a:t>granulomatous</a:t>
            </a:r>
            <a:r>
              <a:rPr lang="en-US" sz="2800" dirty="0" smtClean="0"/>
              <a:t> </a:t>
            </a:r>
            <a:r>
              <a:rPr lang="en-US" sz="2800" dirty="0" err="1" smtClean="0"/>
              <a:t>lymphadenopathy</a:t>
            </a:r>
            <a:endParaRPr lang="en-US" sz="2800" dirty="0" smtClean="0"/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endParaRPr lang="en-US" sz="2800" dirty="0" smtClean="0"/>
          </a:p>
          <a:p>
            <a:pPr marL="752475" lvl="1" indent="-295275">
              <a:spcBef>
                <a:spcPts val="700"/>
              </a:spcBef>
              <a:buFont typeface="ArialMT" charset="0"/>
              <a:buChar char="–"/>
            </a:pPr>
            <a:r>
              <a:rPr lang="en-US" sz="3000" dirty="0" smtClean="0"/>
              <a:t>Score 2</a:t>
            </a:r>
          </a:p>
          <a:p>
            <a:pPr marL="1181100" lvl="2" indent="-266700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0</a:t>
            </a:r>
          </a:p>
          <a:p>
            <a:pPr marL="1181100" lvl="2" indent="-266700">
              <a:spcBef>
                <a:spcPts val="600"/>
              </a:spcBef>
              <a:buFont typeface="ArialMT" charset="0"/>
              <a:buChar char="•"/>
            </a:pPr>
            <a:endParaRPr lang="en-US" sz="2800" dirty="0" smtClean="0"/>
          </a:p>
          <a:p>
            <a:pPr marL="752475" lvl="1" indent="-295275">
              <a:spcBef>
                <a:spcPts val="600"/>
              </a:spcBef>
              <a:buFont typeface="ArialMT" charset="0"/>
              <a:buChar char="–"/>
            </a:pPr>
            <a:r>
              <a:rPr lang="en-US" dirty="0" smtClean="0"/>
              <a:t> </a:t>
            </a:r>
            <a:r>
              <a:rPr lang="en-US" sz="3000" dirty="0" smtClean="0"/>
              <a:t>Score 3</a:t>
            </a:r>
            <a:endParaRPr lang="en-US" dirty="0" smtClean="0"/>
          </a:p>
          <a:p>
            <a:pPr marL="1181100" lvl="2" indent="-266700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0 </a:t>
            </a:r>
            <a:endParaRPr lang="en-US" dirty="0" smtClean="0"/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28892325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Case C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M: 63 yrs</a:t>
            </a:r>
          </a:p>
          <a:p>
            <a:pPr lvl="1"/>
            <a:r>
              <a:rPr lang="en-GB" dirty="0" smtClean="0"/>
              <a:t>Oesophageal biopsies. Non specific </a:t>
            </a:r>
            <a:r>
              <a:rPr lang="en-GB" dirty="0" err="1" smtClean="0"/>
              <a:t>oesophagitis</a:t>
            </a:r>
            <a:r>
              <a:rPr lang="en-GB" dirty="0" smtClean="0"/>
              <a:t> (low grade)</a:t>
            </a:r>
          </a:p>
          <a:p>
            <a:pPr lvl="1"/>
            <a:r>
              <a:rPr lang="en-GB" dirty="0" smtClean="0"/>
              <a:t>Post </a:t>
            </a:r>
            <a:r>
              <a:rPr lang="en-GB" dirty="0" err="1" smtClean="0"/>
              <a:t>autologous</a:t>
            </a:r>
            <a:r>
              <a:rPr lang="en-GB" dirty="0" smtClean="0"/>
              <a:t> BMT. No obvious </a:t>
            </a:r>
            <a:r>
              <a:rPr lang="en-GB" dirty="0" err="1" smtClean="0"/>
              <a:t>candida</a:t>
            </a:r>
            <a:r>
              <a:rPr lang="en-GB" dirty="0" smtClean="0"/>
              <a:t> ?Nature of inflammation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6605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/>
          <a:srcRect t="47" b="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6523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2434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defTabSz="914400" eaLnBrk="1"/>
            <a:r>
              <a:rPr lang="en-US" sz="4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Case C</a:t>
            </a:r>
            <a:endParaRPr lang="en-US" dirty="0" smtClean="0"/>
          </a:p>
        </p:txBody>
      </p:sp>
      <p:sp>
        <p:nvSpPr>
          <p:cNvPr id="10243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noFill/>
          <a:ln w="12700">
            <a:miter lim="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428625" indent="-428625" algn="l" eaLnBrk="1">
              <a:spcBef>
                <a:spcPts val="700"/>
              </a:spcBef>
              <a:buFont typeface="ArialMT" charset="0"/>
              <a:buChar char="•"/>
            </a:pPr>
            <a:r>
              <a:rPr lang="en-US" sz="4000" dirty="0" smtClean="0"/>
              <a:t>Diagnosis</a:t>
            </a:r>
            <a:r>
              <a:rPr lang="en-US" sz="3200" dirty="0" smtClean="0"/>
              <a:t>: </a:t>
            </a:r>
          </a:p>
          <a:p>
            <a:pPr marL="823913" lvl="1" indent="-366713" algn="l" eaLnBrk="1">
              <a:spcBef>
                <a:spcPts val="600"/>
              </a:spcBef>
              <a:buFont typeface="ArialMT" charset="0"/>
              <a:buChar char="–"/>
            </a:pPr>
            <a:r>
              <a:rPr lang="en-US" sz="3600" dirty="0" smtClean="0"/>
              <a:t>CMV (cytomegalovirus) </a:t>
            </a:r>
            <a:r>
              <a:rPr lang="en-US" sz="3600" dirty="0" err="1" smtClean="0"/>
              <a:t>oesophagitis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32047826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defTabSz="914400" eaLnBrk="1"/>
            <a:r>
              <a:rPr lang="en-US" sz="4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Case C</a:t>
            </a:r>
            <a:endParaRPr lang="en-US" dirty="0" smtClean="0"/>
          </a:p>
        </p:txBody>
      </p:sp>
      <p:sp>
        <p:nvSpPr>
          <p:cNvPr id="11267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noFill/>
          <a:ln w="12700">
            <a:miter lim="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342900" indent="-342900" algn="l" eaLnBrk="1">
              <a:spcBef>
                <a:spcPts val="700"/>
              </a:spcBef>
              <a:buFont typeface="ArialMT" charset="0"/>
              <a:buChar char="•"/>
            </a:pPr>
            <a:r>
              <a:rPr lang="en-US" sz="3200" dirty="0" smtClean="0"/>
              <a:t>Responses:</a:t>
            </a:r>
          </a:p>
          <a:p>
            <a:pPr marL="762000" lvl="1" indent="-304800" algn="l" eaLnBrk="1">
              <a:spcBef>
                <a:spcPts val="700"/>
              </a:spcBef>
              <a:buFont typeface="ArialMT" charset="0"/>
              <a:buChar char="–"/>
            </a:pPr>
            <a:r>
              <a:rPr lang="en-US" sz="3000" dirty="0" smtClean="0"/>
              <a:t>Score 1</a:t>
            </a:r>
          </a:p>
          <a:p>
            <a:pPr marL="1181100" lvl="2" indent="-266700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102 </a:t>
            </a:r>
            <a:r>
              <a:rPr lang="en-US" sz="2800" dirty="0"/>
              <a:t>-</a:t>
            </a:r>
            <a:r>
              <a:rPr lang="en-US" sz="2800" dirty="0" smtClean="0"/>
              <a:t> CMV (cytomegalovirus) </a:t>
            </a:r>
            <a:r>
              <a:rPr lang="en-US" sz="2800" dirty="0" err="1" smtClean="0"/>
              <a:t>oesophagitis</a:t>
            </a:r>
            <a:endParaRPr lang="en-US" sz="2800" dirty="0" smtClean="0"/>
          </a:p>
          <a:p>
            <a:pPr marL="1181100" lvl="2" indent="-266700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1-CMV associated ulceration</a:t>
            </a:r>
          </a:p>
          <a:p>
            <a:pPr marL="1181100" lvl="2" indent="-266700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1-CMV infection</a:t>
            </a:r>
          </a:p>
          <a:p>
            <a:pPr marL="752475" lvl="1" indent="-295275">
              <a:spcBef>
                <a:spcPts val="700"/>
              </a:spcBef>
              <a:buFont typeface="ArialMT" charset="0"/>
              <a:buChar char="–"/>
            </a:pPr>
            <a:r>
              <a:rPr lang="en-US" sz="3000" dirty="0" smtClean="0"/>
              <a:t>Score 2</a:t>
            </a:r>
          </a:p>
          <a:p>
            <a:pPr marL="1181100" lvl="2" indent="-266700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2 – Herpes simplex </a:t>
            </a:r>
            <a:r>
              <a:rPr lang="en-US" sz="2800" dirty="0" err="1" smtClean="0"/>
              <a:t>oesophagitis</a:t>
            </a:r>
            <a:endParaRPr lang="en-US" sz="2800" dirty="0" smtClean="0"/>
          </a:p>
          <a:p>
            <a:pPr marL="1181100" lvl="2" indent="-266700">
              <a:spcBef>
                <a:spcPts val="600"/>
              </a:spcBef>
              <a:buFont typeface="ArialMT" charset="0"/>
              <a:buChar char="•"/>
            </a:pPr>
            <a:endParaRPr lang="en-US" sz="2800" dirty="0" smtClean="0"/>
          </a:p>
          <a:p>
            <a:pPr marL="752475" lvl="1" indent="-295275">
              <a:spcBef>
                <a:spcPts val="600"/>
              </a:spcBef>
              <a:buFont typeface="ArialMT" charset="0"/>
              <a:buChar char="–"/>
            </a:pPr>
            <a:r>
              <a:rPr lang="en-US" dirty="0" smtClean="0"/>
              <a:t> </a:t>
            </a:r>
            <a:r>
              <a:rPr lang="en-US" sz="3000" dirty="0" smtClean="0"/>
              <a:t>Score 3</a:t>
            </a:r>
            <a:endParaRPr lang="en-US" dirty="0" smtClean="0"/>
          </a:p>
          <a:p>
            <a:pPr marL="1181100" lvl="2" indent="-266700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0 </a:t>
            </a:r>
            <a:endParaRPr lang="en-US" dirty="0" smtClean="0"/>
          </a:p>
          <a:p>
            <a:pPr marL="1181100" lvl="2" indent="-266700">
              <a:spcBef>
                <a:spcPts val="600"/>
              </a:spcBef>
              <a:buFont typeface="ArialMT" charset="0"/>
              <a:buChar char="•"/>
            </a:pPr>
            <a:endParaRPr lang="en-US" sz="2800" dirty="0" smtClean="0"/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endParaRPr lang="en-US" sz="2800" dirty="0" smtClean="0"/>
          </a:p>
        </p:txBody>
      </p:sp>
    </p:spTree>
    <p:extLst>
      <p:ext uri="{BB962C8B-B14F-4D97-AF65-F5344CB8AC3E}">
        <p14:creationId xmlns="" xmlns:p14="http://schemas.microsoft.com/office/powerpoint/2010/main" val="35703896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Case D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M: 36 years</a:t>
            </a:r>
          </a:p>
          <a:p>
            <a:pPr lvl="1"/>
            <a:r>
              <a:rPr lang="en-GB" dirty="0" smtClean="0"/>
              <a:t>Left </a:t>
            </a:r>
            <a:r>
              <a:rPr lang="en-GB" dirty="0" err="1" smtClean="0"/>
              <a:t>epididymal</a:t>
            </a:r>
            <a:r>
              <a:rPr lang="en-GB" dirty="0" smtClean="0"/>
              <a:t> tumour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05042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6250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/>
          <a:srcRect t="17" b="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2144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13x10.jpg"/>
          <p:cNvPicPr>
            <a:picLocks noGrp="1" noChangeAspect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33000307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defTabSz="914400" eaLnBrk="1"/>
            <a:r>
              <a:rPr lang="en-US" sz="4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Case D</a:t>
            </a:r>
            <a:endParaRPr lang="en-US" dirty="0" smtClean="0"/>
          </a:p>
        </p:txBody>
      </p:sp>
      <p:sp>
        <p:nvSpPr>
          <p:cNvPr id="10243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noFill/>
          <a:ln w="12700">
            <a:miter lim="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428625" indent="-428625" algn="l" eaLnBrk="1">
              <a:spcBef>
                <a:spcPts val="700"/>
              </a:spcBef>
              <a:buFont typeface="ArialMT" charset="0"/>
              <a:buChar char="•"/>
            </a:pPr>
            <a:r>
              <a:rPr lang="en-US" sz="4000" dirty="0" smtClean="0"/>
              <a:t>Diagnosis</a:t>
            </a:r>
            <a:r>
              <a:rPr lang="en-US" sz="3200" dirty="0" smtClean="0"/>
              <a:t>: </a:t>
            </a:r>
          </a:p>
          <a:p>
            <a:pPr marL="823913" lvl="1" indent="-366713" algn="l" eaLnBrk="1">
              <a:spcBef>
                <a:spcPts val="600"/>
              </a:spcBef>
              <a:buFont typeface="ArialMT" charset="0"/>
              <a:buChar char="–"/>
            </a:pPr>
            <a:r>
              <a:rPr lang="en-US" sz="3600" dirty="0" err="1" smtClean="0"/>
              <a:t>Adenomatoid</a:t>
            </a:r>
            <a:r>
              <a:rPr lang="en-US" sz="3600" dirty="0" smtClean="0"/>
              <a:t> </a:t>
            </a:r>
            <a:r>
              <a:rPr lang="en-US" sz="3600" dirty="0" err="1" smtClean="0"/>
              <a:t>tumour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10904918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defTabSz="914400" eaLnBrk="1"/>
            <a:r>
              <a:rPr lang="en-US" sz="4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Case D</a:t>
            </a:r>
            <a:endParaRPr lang="en-US" dirty="0" smtClean="0"/>
          </a:p>
        </p:txBody>
      </p:sp>
      <p:sp>
        <p:nvSpPr>
          <p:cNvPr id="11267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noFill/>
          <a:ln w="12700">
            <a:miter lim="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342900" indent="-342900" algn="l" eaLnBrk="1">
              <a:spcBef>
                <a:spcPts val="700"/>
              </a:spcBef>
              <a:buFont typeface="ArialMT" charset="0"/>
              <a:buChar char="•"/>
            </a:pPr>
            <a:r>
              <a:rPr lang="en-US" sz="3200" dirty="0" smtClean="0"/>
              <a:t>Responses:</a:t>
            </a:r>
          </a:p>
          <a:p>
            <a:pPr marL="762000" lvl="1" indent="-304800" algn="l" eaLnBrk="1">
              <a:spcBef>
                <a:spcPts val="700"/>
              </a:spcBef>
              <a:buFont typeface="ArialMT" charset="0"/>
              <a:buChar char="–"/>
            </a:pPr>
            <a:r>
              <a:rPr lang="en-US" sz="3000" dirty="0" smtClean="0"/>
              <a:t>Score 1</a:t>
            </a:r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106 – </a:t>
            </a:r>
            <a:r>
              <a:rPr lang="en-US" sz="2800" dirty="0" err="1" smtClean="0"/>
              <a:t>adenomatoid</a:t>
            </a:r>
            <a:r>
              <a:rPr lang="en-US" sz="2800" dirty="0" smtClean="0"/>
              <a:t> </a:t>
            </a:r>
            <a:r>
              <a:rPr lang="en-US" sz="2800" dirty="0" err="1" smtClean="0"/>
              <a:t>tumour</a:t>
            </a:r>
            <a:endParaRPr lang="en-US" sz="2800" dirty="0" smtClean="0"/>
          </a:p>
          <a:p>
            <a:pPr marL="752475" lvl="1" indent="-295275">
              <a:spcBef>
                <a:spcPts val="700"/>
              </a:spcBef>
              <a:buFont typeface="ArialMT" charset="0"/>
              <a:buChar char="–"/>
            </a:pPr>
            <a:r>
              <a:rPr lang="en-US" sz="3000" dirty="0" smtClean="0"/>
              <a:t>Score 2</a:t>
            </a:r>
          </a:p>
          <a:p>
            <a:pPr marL="1181100" lvl="2" indent="-266700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0</a:t>
            </a:r>
          </a:p>
          <a:p>
            <a:pPr marL="752475" lvl="1" indent="-295275">
              <a:spcBef>
                <a:spcPts val="600"/>
              </a:spcBef>
              <a:buFont typeface="ArialMT" charset="0"/>
              <a:buChar char="–"/>
            </a:pPr>
            <a:r>
              <a:rPr lang="en-US" dirty="0" smtClean="0"/>
              <a:t> </a:t>
            </a:r>
            <a:r>
              <a:rPr lang="en-US" sz="3000" dirty="0" smtClean="0"/>
              <a:t>Score 3</a:t>
            </a:r>
            <a:endParaRPr lang="en-US" dirty="0" smtClean="0"/>
          </a:p>
          <a:p>
            <a:pPr marL="1181100" lvl="2" indent="-266700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0 </a:t>
            </a:r>
            <a:endParaRPr lang="en-US" dirty="0" smtClean="0"/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endParaRPr lang="en-US" sz="2800" dirty="0" smtClean="0"/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endParaRPr lang="en-US" sz="2800" dirty="0" smtClean="0"/>
          </a:p>
        </p:txBody>
      </p:sp>
    </p:spTree>
    <p:extLst>
      <p:ext uri="{BB962C8B-B14F-4D97-AF65-F5344CB8AC3E}">
        <p14:creationId xmlns="" xmlns:p14="http://schemas.microsoft.com/office/powerpoint/2010/main" val="1384103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Case 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F: 59 years</a:t>
            </a:r>
          </a:p>
          <a:p>
            <a:pPr lvl="1"/>
            <a:r>
              <a:rPr lang="en-GB" dirty="0" err="1" smtClean="0"/>
              <a:t>Incisional</a:t>
            </a:r>
            <a:r>
              <a:rPr lang="en-GB" dirty="0" smtClean="0"/>
              <a:t> biopsy right breast. Right breast cancer 2011 (lumpectomy, node biopsy &amp; radiotherapy)</a:t>
            </a:r>
          </a:p>
          <a:p>
            <a:pPr lvl="1"/>
            <a:r>
              <a:rPr lang="en-GB" dirty="0" err="1" smtClean="0"/>
              <a:t>Indurated</a:t>
            </a:r>
            <a:r>
              <a:rPr lang="en-GB" dirty="0" smtClean="0"/>
              <a:t> haemorrhagic plaques covering most of right breast, with some superficial ulcers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16813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8825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7596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defTabSz="914400" eaLnBrk="1"/>
            <a:r>
              <a:rPr lang="en-US" sz="4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Case E</a:t>
            </a:r>
            <a:endParaRPr lang="en-US" dirty="0" smtClean="0"/>
          </a:p>
        </p:txBody>
      </p:sp>
      <p:sp>
        <p:nvSpPr>
          <p:cNvPr id="10243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noFill/>
          <a:ln w="12700">
            <a:miter lim="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428625" indent="-428625" algn="l" eaLnBrk="1">
              <a:spcBef>
                <a:spcPts val="700"/>
              </a:spcBef>
              <a:buFont typeface="ArialMT" charset="0"/>
              <a:buChar char="•"/>
            </a:pPr>
            <a:r>
              <a:rPr lang="en-US" sz="4000" dirty="0" smtClean="0"/>
              <a:t>Diagnosis</a:t>
            </a:r>
            <a:r>
              <a:rPr lang="en-US" sz="3200" dirty="0" smtClean="0"/>
              <a:t>: </a:t>
            </a:r>
          </a:p>
          <a:p>
            <a:pPr marL="823913" lvl="1" indent="-366713" algn="l" eaLnBrk="1">
              <a:spcBef>
                <a:spcPts val="600"/>
              </a:spcBef>
              <a:buFont typeface="ArialMT" charset="0"/>
              <a:buChar char="–"/>
            </a:pPr>
            <a:r>
              <a:rPr lang="en-US" sz="3600" dirty="0" smtClean="0"/>
              <a:t>High grade </a:t>
            </a:r>
            <a:r>
              <a:rPr lang="en-US" sz="3600" dirty="0" err="1" smtClean="0"/>
              <a:t>angiosarcoma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2794178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defTabSz="914400" eaLnBrk="1"/>
            <a:r>
              <a:rPr lang="en-US" sz="4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Case </a:t>
            </a:r>
            <a:r>
              <a:rPr lang="en-US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E</a:t>
            </a:r>
            <a:endParaRPr lang="en-US" dirty="0" smtClean="0"/>
          </a:p>
        </p:txBody>
      </p:sp>
      <p:sp>
        <p:nvSpPr>
          <p:cNvPr id="11267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noFill/>
          <a:ln w="12700">
            <a:miter lim="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342900" indent="-342900" algn="l" eaLnBrk="1">
              <a:spcBef>
                <a:spcPts val="700"/>
              </a:spcBef>
              <a:buFont typeface="ArialMT" charset="0"/>
              <a:buChar char="•"/>
            </a:pPr>
            <a:r>
              <a:rPr lang="en-US" sz="3200" dirty="0" smtClean="0"/>
              <a:t>Responses:</a:t>
            </a:r>
          </a:p>
          <a:p>
            <a:pPr marL="762000" lvl="1" indent="-304800" algn="l" eaLnBrk="1">
              <a:spcBef>
                <a:spcPts val="700"/>
              </a:spcBef>
              <a:buFont typeface="ArialMT" charset="0"/>
              <a:buChar char="–"/>
            </a:pPr>
            <a:r>
              <a:rPr lang="en-US" sz="3000" dirty="0" smtClean="0"/>
              <a:t>Score 1</a:t>
            </a:r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103 –</a:t>
            </a:r>
            <a:r>
              <a:rPr lang="en-US" sz="2800" dirty="0" err="1" smtClean="0"/>
              <a:t>angiosarcoma</a:t>
            </a:r>
            <a:endParaRPr lang="en-US" sz="2800" dirty="0" smtClean="0"/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1-Epithelial </a:t>
            </a:r>
            <a:r>
              <a:rPr lang="en-US" sz="2800" dirty="0" err="1" smtClean="0"/>
              <a:t>angiosarcoma</a:t>
            </a:r>
            <a:endParaRPr lang="en-US" sz="2800" dirty="0" smtClean="0"/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1-Post radiation therapy </a:t>
            </a:r>
            <a:r>
              <a:rPr lang="en-US" sz="2800" dirty="0" err="1" smtClean="0"/>
              <a:t>angiosarcoma</a:t>
            </a:r>
            <a:endParaRPr lang="en-US" sz="2800" dirty="0" smtClean="0"/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1-Haemangiosarcoma</a:t>
            </a:r>
          </a:p>
          <a:p>
            <a:pPr marL="752475" lvl="1" indent="-295275">
              <a:spcBef>
                <a:spcPts val="700"/>
              </a:spcBef>
              <a:buFont typeface="ArialMT" charset="0"/>
              <a:buChar char="–"/>
            </a:pPr>
            <a:r>
              <a:rPr lang="en-US" sz="3000" dirty="0" smtClean="0"/>
              <a:t>Score 2</a:t>
            </a:r>
          </a:p>
          <a:p>
            <a:pPr marL="1181100" lvl="2" indent="-266700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0</a:t>
            </a:r>
          </a:p>
          <a:p>
            <a:pPr marL="1181100" lvl="2" indent="-266700">
              <a:spcBef>
                <a:spcPts val="600"/>
              </a:spcBef>
              <a:buFont typeface="ArialMT" charset="0"/>
              <a:buChar char="•"/>
            </a:pPr>
            <a:endParaRPr lang="en-US" sz="2800" dirty="0" smtClean="0"/>
          </a:p>
          <a:p>
            <a:pPr marL="752475" lvl="1" indent="-295275">
              <a:spcBef>
                <a:spcPts val="600"/>
              </a:spcBef>
              <a:buFont typeface="ArialMT" charset="0"/>
              <a:buChar char="–"/>
            </a:pPr>
            <a:r>
              <a:rPr lang="en-US" dirty="0" smtClean="0"/>
              <a:t> </a:t>
            </a:r>
            <a:r>
              <a:rPr lang="en-US" sz="3000" dirty="0" smtClean="0"/>
              <a:t>Score 3</a:t>
            </a:r>
            <a:endParaRPr lang="en-US" dirty="0" smtClean="0"/>
          </a:p>
          <a:p>
            <a:pPr marL="1181100" lvl="2" indent="-266700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0 </a:t>
            </a:r>
            <a:endParaRPr lang="en-US" dirty="0" smtClean="0"/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endParaRPr lang="en-US" sz="2800" dirty="0" smtClean="0"/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endParaRPr lang="en-US" sz="2800" dirty="0" smtClean="0"/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2727094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3x2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mukhtar\Downloads\RCCPAX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PAX8</a:t>
            </a:r>
            <a:endParaRPr lang="en-GB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defTabSz="914400" eaLnBrk="1"/>
            <a:r>
              <a:rPr lang="en-US" sz="4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Case F</a:t>
            </a:r>
            <a:endParaRPr lang="en-US" dirty="0" smtClean="0"/>
          </a:p>
        </p:txBody>
      </p:sp>
      <p:sp>
        <p:nvSpPr>
          <p:cNvPr id="10243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noFill/>
          <a:ln w="12700">
            <a:miter lim="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428625" indent="-428625" algn="l" eaLnBrk="1">
              <a:spcBef>
                <a:spcPts val="700"/>
              </a:spcBef>
              <a:buFont typeface="ArialMT" charset="0"/>
              <a:buChar char="•"/>
            </a:pPr>
            <a:r>
              <a:rPr lang="en-US" sz="4000" dirty="0" smtClean="0"/>
              <a:t>Diagnosis</a:t>
            </a:r>
            <a:r>
              <a:rPr lang="en-US" sz="3200" dirty="0" smtClean="0"/>
              <a:t>: </a:t>
            </a:r>
          </a:p>
          <a:p>
            <a:pPr marL="823913" lvl="1" indent="-366713" algn="l" eaLnBrk="1">
              <a:spcBef>
                <a:spcPts val="600"/>
              </a:spcBef>
              <a:buFont typeface="ArialMT" charset="0"/>
              <a:buChar char="–"/>
            </a:pPr>
            <a:r>
              <a:rPr lang="en-US" sz="3600" dirty="0" smtClean="0"/>
              <a:t>Metastatic clear cell renal cell carcinoma</a:t>
            </a:r>
            <a:endParaRPr lang="en-US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defTabSz="914400" eaLnBrk="1"/>
            <a:r>
              <a:rPr lang="en-US" sz="4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Case F</a:t>
            </a:r>
            <a:endParaRPr lang="en-US" dirty="0" smtClean="0"/>
          </a:p>
        </p:txBody>
      </p:sp>
      <p:sp>
        <p:nvSpPr>
          <p:cNvPr id="11267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noFill/>
          <a:ln w="12700">
            <a:miter lim="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342900" indent="-342900" algn="l" eaLnBrk="1">
              <a:spcBef>
                <a:spcPts val="700"/>
              </a:spcBef>
              <a:buFont typeface="ArialMT" charset="0"/>
              <a:buChar char="•"/>
            </a:pPr>
            <a:r>
              <a:rPr lang="en-US" sz="3200" dirty="0" smtClean="0"/>
              <a:t>Responses: 112</a:t>
            </a:r>
          </a:p>
          <a:p>
            <a:pPr marL="762000" lvl="1" indent="-304800" algn="l" eaLnBrk="1">
              <a:spcBef>
                <a:spcPts val="700"/>
              </a:spcBef>
              <a:buFont typeface="ArialMT" charset="0"/>
              <a:buChar char="–"/>
            </a:pPr>
            <a:r>
              <a:rPr lang="en-US" sz="3000" dirty="0" smtClean="0"/>
              <a:t>Score 1</a:t>
            </a:r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110 – (metastatic) clear cell renal cell carcinoma</a:t>
            </a:r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1 – clear cell carcinoma (metastatic)</a:t>
            </a:r>
          </a:p>
          <a:p>
            <a:pPr marL="1181100" lvl="2" indent="-266700" algn="l" eaLnBrk="1">
              <a:spcBef>
                <a:spcPts val="600"/>
              </a:spcBef>
              <a:buFont typeface="ArialMT" charset="0"/>
              <a:buChar char="•"/>
            </a:pPr>
            <a:r>
              <a:rPr lang="en-US" sz="2800" dirty="0" smtClean="0"/>
              <a:t>1 – metastatic carcinoma (PAX8 positive in RCC, some thyroid carcinomas)</a:t>
            </a:r>
            <a:endParaRPr lang="en-US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otland and Northern Ireland EQA Proforma A to 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O'D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Scotland and Northern Ireland EQA Proforma A to E</Template>
  <TotalTime>69</TotalTime>
  <Words>512</Words>
  <Application>Microsoft Office PowerPoint</Application>
  <PresentationFormat>On-screen Show (4:3)</PresentationFormat>
  <Paragraphs>160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Scotland and Northern Ireland EQA Proforma A to E</vt:lpstr>
      <vt:lpstr>Scotland and Northern Ireland  EQA Scheme  Circulation 50 </vt:lpstr>
      <vt:lpstr>Scotland and Northern Ireland  EQA Scheme  Circulation 50 </vt:lpstr>
      <vt:lpstr>Case F</vt:lpstr>
      <vt:lpstr>Slide 4</vt:lpstr>
      <vt:lpstr>Slide 5</vt:lpstr>
      <vt:lpstr>Slide 6</vt:lpstr>
      <vt:lpstr>Slide 7</vt:lpstr>
      <vt:lpstr>Case F</vt:lpstr>
      <vt:lpstr>Case F</vt:lpstr>
      <vt:lpstr>Case G</vt:lpstr>
      <vt:lpstr>Slide 11</vt:lpstr>
      <vt:lpstr>Slide 12</vt:lpstr>
      <vt:lpstr>Case G</vt:lpstr>
      <vt:lpstr>Case G</vt:lpstr>
      <vt:lpstr>Case G</vt:lpstr>
      <vt:lpstr>Case H</vt:lpstr>
      <vt:lpstr>Slide 17</vt:lpstr>
      <vt:lpstr>Slide 18</vt:lpstr>
      <vt:lpstr>Case H</vt:lpstr>
      <vt:lpstr>Case H</vt:lpstr>
      <vt:lpstr>Case I</vt:lpstr>
      <vt:lpstr>Slide 22</vt:lpstr>
      <vt:lpstr>Slide 23</vt:lpstr>
      <vt:lpstr>Case I</vt:lpstr>
      <vt:lpstr>Case I</vt:lpstr>
      <vt:lpstr>Case J</vt:lpstr>
      <vt:lpstr>Slide 27</vt:lpstr>
      <vt:lpstr>Slide 28</vt:lpstr>
      <vt:lpstr>Case J</vt:lpstr>
      <vt:lpstr>Case J</vt:lpstr>
      <vt:lpstr>Case A</vt:lpstr>
      <vt:lpstr>Slide 32</vt:lpstr>
      <vt:lpstr>Slide 33</vt:lpstr>
      <vt:lpstr>Slide 34</vt:lpstr>
      <vt:lpstr>Case A</vt:lpstr>
      <vt:lpstr>Case A</vt:lpstr>
      <vt:lpstr>Case B</vt:lpstr>
      <vt:lpstr>Slide 38</vt:lpstr>
      <vt:lpstr>Slide 39</vt:lpstr>
      <vt:lpstr>Case B</vt:lpstr>
      <vt:lpstr>Case B</vt:lpstr>
      <vt:lpstr>Case C</vt:lpstr>
      <vt:lpstr>Slide 43</vt:lpstr>
      <vt:lpstr>Slide 44</vt:lpstr>
      <vt:lpstr>Case C</vt:lpstr>
      <vt:lpstr>Case C</vt:lpstr>
      <vt:lpstr>Case D</vt:lpstr>
      <vt:lpstr>Slide 48</vt:lpstr>
      <vt:lpstr>Slide 49</vt:lpstr>
      <vt:lpstr>Case D</vt:lpstr>
      <vt:lpstr>Case D</vt:lpstr>
      <vt:lpstr>Case E</vt:lpstr>
      <vt:lpstr>Slide 53</vt:lpstr>
      <vt:lpstr>Slide 54</vt:lpstr>
      <vt:lpstr>Case E</vt:lpstr>
      <vt:lpstr>Case E</vt:lpstr>
    </vt:vector>
  </TitlesOfParts>
  <Company>NHS Tayside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Scotland and Northern Ireland  EQA Scheme  Circulation XX</dc:title>
  <dc:creator>jaramsay</dc:creator>
  <cp:lastModifiedBy>jaramsay</cp:lastModifiedBy>
  <cp:revision>13</cp:revision>
  <dcterms:created xsi:type="dcterms:W3CDTF">2017-12-11T10:51:37Z</dcterms:created>
  <dcterms:modified xsi:type="dcterms:W3CDTF">2020-06-04T10:31:36Z</dcterms:modified>
</cp:coreProperties>
</file>