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18" r:id="rId44"/>
    <p:sldId id="319" r:id="rId45"/>
    <p:sldId id="348" r:id="rId46"/>
    <p:sldId id="296" r:id="rId47"/>
    <p:sldId id="297" r:id="rId48"/>
    <p:sldId id="298" r:id="rId49"/>
    <p:sldId id="299" r:id="rId50"/>
    <p:sldId id="320" r:id="rId51"/>
    <p:sldId id="322" r:id="rId52"/>
    <p:sldId id="323" r:id="rId53"/>
    <p:sldId id="321" r:id="rId54"/>
    <p:sldId id="324" r:id="rId55"/>
    <p:sldId id="325" r:id="rId56"/>
    <p:sldId id="326" r:id="rId57"/>
    <p:sldId id="327" r:id="rId58"/>
    <p:sldId id="329" r:id="rId59"/>
    <p:sldId id="349" r:id="rId60"/>
    <p:sldId id="330" r:id="rId61"/>
    <p:sldId id="328" r:id="rId62"/>
    <p:sldId id="331" r:id="rId63"/>
    <p:sldId id="332" r:id="rId64"/>
    <p:sldId id="333" r:id="rId65"/>
    <p:sldId id="334" r:id="rId66"/>
    <p:sldId id="336" r:id="rId67"/>
    <p:sldId id="337" r:id="rId68"/>
    <p:sldId id="351" r:id="rId69"/>
    <p:sldId id="350" r:id="rId70"/>
    <p:sldId id="335" r:id="rId71"/>
    <p:sldId id="338" r:id="rId72"/>
    <p:sldId id="339" r:id="rId73"/>
    <p:sldId id="340" r:id="rId74"/>
    <p:sldId id="341" r:id="rId75"/>
    <p:sldId id="343" r:id="rId76"/>
    <p:sldId id="352" r:id="rId77"/>
    <p:sldId id="344" r:id="rId78"/>
    <p:sldId id="342" r:id="rId79"/>
    <p:sldId id="345" r:id="rId80"/>
    <p:sldId id="346" r:id="rId81"/>
    <p:sldId id="347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5F8D2-00C0-4E5E-B87E-F3EF209E0C5A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99"/>
                </a:solidFill>
              </a:rPr>
              <a:t>Scotland and Northern Ireland </a:t>
            </a:r>
            <a:br>
              <a:rPr lang="en-GB" b="1" dirty="0" smtClean="0">
                <a:solidFill>
                  <a:srgbClr val="FFFF99"/>
                </a:solidFill>
              </a:rPr>
            </a:br>
            <a:r>
              <a:rPr lang="en-GB" b="1" dirty="0" smtClean="0">
                <a:solidFill>
                  <a:srgbClr val="FFFF99"/>
                </a:solidFill>
              </a:rPr>
              <a:t>EQA Scheme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Circulation 46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sz="2400" dirty="0" smtClean="0"/>
              <a:t>Cases A to E</a:t>
            </a:r>
          </a:p>
          <a:p>
            <a:endParaRPr lang="en-GB" sz="2400" dirty="0" smtClean="0"/>
          </a:p>
          <a:p>
            <a:r>
              <a:rPr lang="en-GB" sz="2400" i="1" dirty="0" smtClean="0"/>
              <a:t>Presented by Dr G Stenhouse</a:t>
            </a:r>
          </a:p>
          <a:p>
            <a:r>
              <a:rPr lang="en-GB" sz="2400" i="1" dirty="0" smtClean="0"/>
              <a:t>Raigmore Hospital, Inverness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91 year old female</a:t>
            </a:r>
          </a:p>
          <a:p>
            <a:pPr lvl="1"/>
            <a:r>
              <a:rPr lang="en-GB" dirty="0"/>
              <a:t>Enlarging nodular lesion on left forearm</a:t>
            </a:r>
          </a:p>
        </p:txBody>
      </p:sp>
    </p:spTree>
    <p:extLst>
      <p:ext uri="{BB962C8B-B14F-4D97-AF65-F5344CB8AC3E}">
        <p14:creationId xmlns:p14="http://schemas.microsoft.com/office/powerpoint/2010/main" xmlns="" val="375951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text, whiteboard&#10;&#10;Description generated with very high confidence">
            <a:extLst>
              <a:ext uri="{FF2B5EF4-FFF2-40B4-BE49-F238E27FC236}">
                <a16:creationId xmlns="" xmlns:a16="http://schemas.microsoft.com/office/drawing/2014/main" id="{DDE3BCCE-2A14-498D-AD35-25BBD7FAB6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1198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urple, cake, indoor, sitting&#10;&#10;Description generated with high confidence">
            <a:extLst>
              <a:ext uri="{FF2B5EF4-FFF2-40B4-BE49-F238E27FC236}">
                <a16:creationId xmlns="" xmlns:a16="http://schemas.microsoft.com/office/drawing/2014/main" id="{833E10FC-516D-47F5-ADE7-E8339090EB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7CB612-B24B-41B9-8B95-D9997D08908C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</a:p>
        </p:txBody>
      </p:sp>
    </p:spTree>
    <p:extLst>
      <p:ext uri="{BB962C8B-B14F-4D97-AF65-F5344CB8AC3E}">
        <p14:creationId xmlns:p14="http://schemas.microsoft.com/office/powerpoint/2010/main" xmlns="" val="69770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thing, purple&#10;&#10;Description generated with very high confidence">
            <a:extLst>
              <a:ext uri="{FF2B5EF4-FFF2-40B4-BE49-F238E27FC236}">
                <a16:creationId xmlns="" xmlns:a16="http://schemas.microsoft.com/office/drawing/2014/main" id="{DF91368F-1B6D-49A0-9797-D1077F4F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E23FA6-D318-4660-8E08-1F32EB30B9BC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xmlns="" val="1022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="" xmlns:a16="http://schemas.microsoft.com/office/drawing/2014/main" id="{03C61769-4090-4FDC-B246-57B574DD71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21CF40-6BDD-4F88-B8E2-56E0BA245D2A}"/>
              </a:ext>
            </a:extLst>
          </p:cNvPr>
          <p:cNvSpPr txBox="1"/>
          <p:nvPr/>
        </p:nvSpPr>
        <p:spPr>
          <a:xfrm>
            <a:off x="107504" y="64533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200x</a:t>
            </a:r>
          </a:p>
        </p:txBody>
      </p:sp>
    </p:spTree>
    <p:extLst>
      <p:ext uri="{BB962C8B-B14F-4D97-AF65-F5344CB8AC3E}">
        <p14:creationId xmlns:p14="http://schemas.microsoft.com/office/powerpoint/2010/main" xmlns="" val="421676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G</a:t>
            </a:r>
            <a:endParaRPr lang="en-US" dirty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/>
              <a:t>Diagnosis</a:t>
            </a:r>
            <a:r>
              <a:rPr lang="en-US" sz="3200" dirty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/>
              <a:t>Melanoma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8333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115 – melanoma</a:t>
            </a:r>
            <a:endParaRPr lang="en-US" sz="2800" dirty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92325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G</a:t>
            </a:r>
            <a:endParaRPr lang="en-US" dirty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</a:t>
            </a:r>
            <a:r>
              <a:rPr lang="en-US" sz="2800" dirty="0" err="1" smtClean="0"/>
              <a:t>extraocular</a:t>
            </a:r>
            <a:r>
              <a:rPr lang="en-US" sz="2800" dirty="0" smtClean="0"/>
              <a:t> sebaceous carcinoma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581263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676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46 year old Female</a:t>
            </a:r>
          </a:p>
          <a:p>
            <a:pPr lvl="1"/>
            <a:r>
              <a:rPr lang="en-GB" dirty="0" smtClean="0"/>
              <a:t>Thyroid lobectomy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36 year old female</a:t>
            </a:r>
          </a:p>
          <a:p>
            <a:pPr lvl="1"/>
            <a:r>
              <a:rPr lang="en-GB" dirty="0"/>
              <a:t>Left breast lump excised</a:t>
            </a:r>
          </a:p>
        </p:txBody>
      </p:sp>
    </p:spTree>
    <p:extLst>
      <p:ext uri="{BB962C8B-B14F-4D97-AF65-F5344CB8AC3E}">
        <p14:creationId xmlns:p14="http://schemas.microsoft.com/office/powerpoint/2010/main" xmlns="" val="66057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4117EDCA-38B5-41E5-91E6-7130B5498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96523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EB5FB4A0-C43D-4E11-BCDA-1E053CC0C6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DF38E3-7B83-4F68-89DB-5E49D43AE23C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</a:p>
        </p:txBody>
      </p:sp>
    </p:spTree>
    <p:extLst>
      <p:ext uri="{BB962C8B-B14F-4D97-AF65-F5344CB8AC3E}">
        <p14:creationId xmlns:p14="http://schemas.microsoft.com/office/powerpoint/2010/main" xmlns="" val="2424341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B0107E-B3CB-4D99-9D3B-7AC1941256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043B64-8859-4ECF-B7DF-6EA3E42B22A2}"/>
              </a:ext>
            </a:extLst>
          </p:cNvPr>
          <p:cNvSpPr txBox="1"/>
          <p:nvPr/>
        </p:nvSpPr>
        <p:spPr>
          <a:xfrm>
            <a:off x="107504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100x</a:t>
            </a:r>
          </a:p>
        </p:txBody>
      </p:sp>
    </p:spTree>
    <p:extLst>
      <p:ext uri="{BB962C8B-B14F-4D97-AF65-F5344CB8AC3E}">
        <p14:creationId xmlns:p14="http://schemas.microsoft.com/office/powerpoint/2010/main" xmlns="" val="76531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H</a:t>
            </a:r>
            <a:endParaRPr lang="en-US" dirty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/>
              <a:t>Diagnosis</a:t>
            </a:r>
            <a:r>
              <a:rPr lang="en-US" sz="3200" dirty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err="1" smtClean="0"/>
              <a:t>Fibroadenoma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7826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H</a:t>
            </a:r>
            <a:endParaRPr lang="en-US" dirty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114 – </a:t>
            </a:r>
            <a:r>
              <a:rPr lang="en-US" sz="2800" dirty="0" err="1" smtClean="0"/>
              <a:t>fibroadenoma</a:t>
            </a:r>
            <a:r>
              <a:rPr lang="en-US" sz="2800" dirty="0" smtClean="0"/>
              <a:t> 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70389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H</a:t>
            </a:r>
            <a:endParaRPr lang="en-US" dirty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/>
              <a:t>2 </a:t>
            </a:r>
            <a:r>
              <a:rPr lang="en-US" sz="2800" dirty="0" smtClean="0"/>
              <a:t>– benign </a:t>
            </a:r>
            <a:r>
              <a:rPr lang="en-US" sz="2800" dirty="0" err="1" smtClean="0"/>
              <a:t>phyllodes</a:t>
            </a:r>
            <a:r>
              <a:rPr lang="en-US" sz="2800" dirty="0" smtClean="0"/>
              <a:t> </a:t>
            </a:r>
            <a:r>
              <a:rPr lang="en-US" sz="2800" dirty="0" err="1" smtClean="0"/>
              <a:t>tumour</a:t>
            </a:r>
            <a:r>
              <a:rPr lang="en-US" sz="2800" dirty="0" smtClean="0"/>
              <a:t>/ </a:t>
            </a:r>
            <a:r>
              <a:rPr lang="en-US" sz="2800" dirty="0" err="1" smtClean="0"/>
              <a:t>phyllodes</a:t>
            </a:r>
            <a:r>
              <a:rPr lang="en-US" sz="2800" dirty="0" smtClean="0"/>
              <a:t> </a:t>
            </a:r>
            <a:r>
              <a:rPr lang="en-US" sz="2800" dirty="0" err="1" smtClean="0"/>
              <a:t>tumour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4963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928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67 year old male</a:t>
            </a:r>
          </a:p>
          <a:p>
            <a:pPr lvl="1"/>
            <a:r>
              <a:rPr lang="en-GB" dirty="0"/>
              <a:t>Tumour in terminal ileum</a:t>
            </a:r>
          </a:p>
        </p:txBody>
      </p:sp>
    </p:spTree>
    <p:extLst>
      <p:ext uri="{BB962C8B-B14F-4D97-AF65-F5344CB8AC3E}">
        <p14:creationId xmlns:p14="http://schemas.microsoft.com/office/powerpoint/2010/main" xmlns="" val="4050428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C9B0EFC3-8F49-423A-A1DA-E3FAFE2DC2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96250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99"/>
                </a:solidFill>
              </a:rPr>
              <a:t>Scotland and Northern Ireland </a:t>
            </a:r>
            <a:br>
              <a:rPr lang="en-GB" b="1" dirty="0">
                <a:solidFill>
                  <a:srgbClr val="FFFF99"/>
                </a:solidFill>
              </a:rPr>
            </a:br>
            <a:r>
              <a:rPr lang="en-GB" b="1" dirty="0">
                <a:solidFill>
                  <a:srgbClr val="FFFF99"/>
                </a:solidFill>
              </a:rPr>
              <a:t>EQA Scheme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Circulation 46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dirty="0"/>
          </a:p>
          <a:p>
            <a:r>
              <a:rPr lang="en-GB" sz="2400" dirty="0"/>
              <a:t>Cases F to J</a:t>
            </a:r>
          </a:p>
          <a:p>
            <a:endParaRPr lang="en-GB" sz="2400" dirty="0"/>
          </a:p>
          <a:p>
            <a:r>
              <a:rPr lang="en-GB" sz="2400" i="1" dirty="0" smtClean="0"/>
              <a:t>Cases provided by </a:t>
            </a:r>
            <a:r>
              <a:rPr lang="en-GB" sz="2400" i="1" dirty="0"/>
              <a:t>Dr </a:t>
            </a:r>
            <a:r>
              <a:rPr lang="en-GB" sz="2400" i="1" dirty="0" smtClean="0"/>
              <a:t>C Boyd</a:t>
            </a:r>
            <a:endParaRPr lang="en-GB" sz="24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6C5E2DA4-CEEB-4FA1-AFD1-EE471B3E3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303752-942B-46ED-8BA5-AD629BD7CF7B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</a:p>
        </p:txBody>
      </p:sp>
    </p:spTree>
    <p:extLst>
      <p:ext uri="{BB962C8B-B14F-4D97-AF65-F5344CB8AC3E}">
        <p14:creationId xmlns:p14="http://schemas.microsoft.com/office/powerpoint/2010/main" xmlns="" val="821449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7EE0AB-9F3B-4798-9313-990734904B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A43DAC-9C42-4D62-8A30-0F0BCF57633F}"/>
              </a:ext>
            </a:extLst>
          </p:cNvPr>
          <p:cNvSpPr txBox="1"/>
          <p:nvPr/>
        </p:nvSpPr>
        <p:spPr>
          <a:xfrm>
            <a:off x="107504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100x</a:t>
            </a:r>
          </a:p>
        </p:txBody>
      </p:sp>
    </p:spTree>
    <p:extLst>
      <p:ext uri="{BB962C8B-B14F-4D97-AF65-F5344CB8AC3E}">
        <p14:creationId xmlns:p14="http://schemas.microsoft.com/office/powerpoint/2010/main" xmlns="" val="3391942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bbage, citrus&#10;&#10;Description generated with high confidence">
            <a:extLst>
              <a:ext uri="{FF2B5EF4-FFF2-40B4-BE49-F238E27FC236}">
                <a16:creationId xmlns="" xmlns:a16="http://schemas.microsoft.com/office/drawing/2014/main" id="{794126F1-DB36-46D3-9AD5-CE77B78EC1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F7C400-9D65-412E-B1C9-44593802F42D}"/>
              </a:ext>
            </a:extLst>
          </p:cNvPr>
          <p:cNvSpPr txBox="1"/>
          <p:nvPr/>
        </p:nvSpPr>
        <p:spPr>
          <a:xfrm>
            <a:off x="107504" y="64533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200x</a:t>
            </a:r>
          </a:p>
        </p:txBody>
      </p:sp>
    </p:spTree>
    <p:extLst>
      <p:ext uri="{BB962C8B-B14F-4D97-AF65-F5344CB8AC3E}">
        <p14:creationId xmlns:p14="http://schemas.microsoft.com/office/powerpoint/2010/main" xmlns="" val="2832447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I</a:t>
            </a:r>
            <a:endParaRPr lang="en-US" dirty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/>
              <a:t>Diagnosis</a:t>
            </a:r>
            <a:r>
              <a:rPr lang="en-US" sz="3200" dirty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/>
              <a:t>Well differentiated neuroendocrine tumour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49184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I</a:t>
            </a:r>
            <a:endParaRPr lang="en-US" dirty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116 – well differentiated neuroendocrine </a:t>
            </a:r>
            <a:r>
              <a:rPr lang="en-US" sz="2800" dirty="0" err="1" smtClean="0"/>
              <a:t>tumour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841036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8575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year old male</a:t>
            </a:r>
          </a:p>
          <a:p>
            <a:pPr lvl="1"/>
            <a:r>
              <a:rPr lang="en-GB" dirty="0"/>
              <a:t>Small tag on neck since birth</a:t>
            </a:r>
          </a:p>
        </p:txBody>
      </p:sp>
    </p:spTree>
    <p:extLst>
      <p:ext uri="{BB962C8B-B14F-4D97-AF65-F5344CB8AC3E}">
        <p14:creationId xmlns:p14="http://schemas.microsoft.com/office/powerpoint/2010/main" xmlns="" val="2168130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5B742D88-8455-46EE-B374-510CE91F9C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CF352E-8CE1-45D7-AC3A-070721CFB87A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</a:p>
        </p:txBody>
      </p:sp>
    </p:spTree>
    <p:extLst>
      <p:ext uri="{BB962C8B-B14F-4D97-AF65-F5344CB8AC3E}">
        <p14:creationId xmlns:p14="http://schemas.microsoft.com/office/powerpoint/2010/main" xmlns="" val="158825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07364091-5385-479D-BE43-92AD8AAF39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B03D9C-5421-4C40-B3E9-14BB72E209BC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xmlns="" val="575966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J</a:t>
            </a:r>
            <a:endParaRPr lang="en-US" dirty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/>
              <a:t>Diagnosis</a:t>
            </a:r>
            <a:r>
              <a:rPr lang="en-US" sz="3200" dirty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/>
              <a:t>Accessory tragus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1784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64 year old female</a:t>
            </a:r>
          </a:p>
          <a:p>
            <a:pPr lvl="1"/>
            <a:r>
              <a:rPr lang="en-GB" dirty="0"/>
              <a:t>History of rheumatoid arthritis. Nodule in right thumb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J</a:t>
            </a:r>
            <a:endParaRPr lang="en-US" dirty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112 – accessory tragus/ accessory auricle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2709495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J</a:t>
            </a:r>
            <a:endParaRPr lang="en-US" dirty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2</a:t>
            </a:r>
          </a:p>
          <a:p>
            <a:pPr marL="1181100" lvl="2" indent="-266700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3 – </a:t>
            </a:r>
            <a:r>
              <a:rPr lang="en-US" sz="2800" dirty="0" err="1" smtClean="0"/>
              <a:t>extraosseous</a:t>
            </a:r>
            <a:r>
              <a:rPr lang="en-US" sz="2800" dirty="0" smtClean="0"/>
              <a:t> </a:t>
            </a:r>
            <a:r>
              <a:rPr lang="en-US" sz="2800" dirty="0" err="1" smtClean="0"/>
              <a:t>chondroma</a:t>
            </a:r>
            <a:r>
              <a:rPr lang="en-US" sz="2800" dirty="0"/>
              <a:t>/ </a:t>
            </a:r>
            <a:r>
              <a:rPr lang="en-US" sz="2800" dirty="0" err="1" smtClean="0"/>
              <a:t>extraskeletal</a:t>
            </a:r>
            <a:r>
              <a:rPr lang="en-US" sz="2800" dirty="0" smtClean="0"/>
              <a:t> </a:t>
            </a:r>
            <a:r>
              <a:rPr lang="en-US" sz="2800" dirty="0" err="1"/>
              <a:t>chondroma</a:t>
            </a:r>
            <a:r>
              <a:rPr lang="en-US" sz="2800" dirty="0"/>
              <a:t>/ </a:t>
            </a:r>
            <a:r>
              <a:rPr lang="en-US" sz="2800" dirty="0" err="1"/>
              <a:t>c</a:t>
            </a:r>
            <a:r>
              <a:rPr lang="en-US" sz="2800" dirty="0" err="1" smtClean="0"/>
              <a:t>hondroma</a:t>
            </a:r>
            <a:r>
              <a:rPr lang="en-US" sz="2800" dirty="0" smtClean="0"/>
              <a:t>  </a:t>
            </a:r>
            <a:endParaRPr lang="en-US" sz="2800" dirty="0"/>
          </a:p>
          <a:p>
            <a:pPr marL="1181100" lvl="2" indent="-266700">
              <a:spcBef>
                <a:spcPts val="600"/>
              </a:spcBef>
              <a:buFont typeface="ArialMT" charset="0"/>
              <a:buChar char="•"/>
            </a:pPr>
            <a:r>
              <a:rPr lang="en-US" sz="2800" dirty="0"/>
              <a:t>1 </a:t>
            </a:r>
            <a:r>
              <a:rPr lang="en-US" sz="2800" dirty="0" smtClean="0"/>
              <a:t>– </a:t>
            </a:r>
            <a:r>
              <a:rPr lang="en-US" sz="2800" dirty="0" err="1"/>
              <a:t>f</a:t>
            </a:r>
            <a:r>
              <a:rPr lang="en-US" sz="2800" dirty="0" err="1" smtClean="0"/>
              <a:t>ibroepithelial</a:t>
            </a:r>
            <a:r>
              <a:rPr lang="en-US" sz="2800" dirty="0" smtClean="0"/>
              <a:t> polyp </a:t>
            </a:r>
            <a:r>
              <a:rPr lang="en-US" sz="2800" dirty="0"/>
              <a:t>with </a:t>
            </a:r>
            <a:r>
              <a:rPr lang="en-US" sz="2800" dirty="0" smtClean="0"/>
              <a:t>cartilage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8154239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9024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95981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300030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-1829"/>
            <a:ext cx="9141563" cy="685982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A</a:t>
            </a:r>
            <a:endParaRPr lang="en-US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Chronic lymphocytic thyroiditis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A</a:t>
            </a:r>
            <a:endParaRPr lang="en-US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107- Chronic lymphocytic thyroiditis</a:t>
            </a:r>
          </a:p>
          <a:p>
            <a:pPr marL="1181100" lvl="2" indent="-266700" algn="l" eaLnBrk="1">
              <a:spcBef>
                <a:spcPts val="600"/>
              </a:spcBef>
              <a:buNone/>
            </a:pPr>
            <a:r>
              <a:rPr lang="en-US" sz="2800" dirty="0" smtClean="0"/>
              <a:t>/Hashimoto’s thyroiditis</a:t>
            </a:r>
          </a:p>
          <a:p>
            <a:pPr marL="1181100" lvl="2" indent="-266700" algn="l" eaLnBrk="1">
              <a:spcBef>
                <a:spcPts val="600"/>
              </a:spcBef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A</a:t>
            </a:r>
            <a:endParaRPr lang="en-US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7 – Autoimmune thyroidits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Graves Disease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endParaRPr lang="en-US" sz="2800" dirty="0" smtClean="0"/>
          </a:p>
          <a:p>
            <a:pPr marL="752475" lvl="1" indent="-295275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2800" dirty="0" smtClean="0"/>
              <a:t> </a:t>
            </a:r>
            <a:r>
              <a:rPr lang="en-US" sz="3000" dirty="0" smtClean="0"/>
              <a:t>Score 3</a:t>
            </a: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Follicular Carcinoma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6C683782-9662-407E-8B4E-8C211A5231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959815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B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66 year old female</a:t>
            </a:r>
          </a:p>
          <a:p>
            <a:pPr lvl="1"/>
            <a:r>
              <a:rPr lang="en-GB" dirty="0" err="1" smtClean="0"/>
              <a:t>Gastrectomy</a:t>
            </a:r>
            <a:r>
              <a:rPr lang="en-GB" dirty="0" smtClean="0"/>
              <a:t> for peritonitis</a:t>
            </a:r>
          </a:p>
        </p:txBody>
      </p:sp>
    </p:spTree>
    <p:extLst>
      <p:ext uri="{BB962C8B-B14F-4D97-AF65-F5344CB8AC3E}">
        <p14:creationId xmlns="" xmlns:p14="http://schemas.microsoft.com/office/powerpoint/2010/main" val="37595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851920" cy="2888940"/>
          </a:xfrm>
        </p:spPr>
      </p:pic>
      <p:pic>
        <p:nvPicPr>
          <p:cNvPr id="5" name="Picture 4" descr="b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2852936"/>
            <a:ext cx="3851920" cy="2890481"/>
          </a:xfrm>
          <a:prstGeom prst="rect">
            <a:avLst/>
          </a:prstGeom>
        </p:spPr>
      </p:pic>
      <p:pic>
        <p:nvPicPr>
          <p:cNvPr id="6" name="Picture 5" descr="b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5229200"/>
            <a:ext cx="3851920" cy="2890481"/>
          </a:xfrm>
          <a:prstGeom prst="rect">
            <a:avLst/>
          </a:prstGeom>
        </p:spPr>
      </p:pic>
      <p:pic>
        <p:nvPicPr>
          <p:cNvPr id="7" name="Picture 6" descr="b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792" y="1268760"/>
            <a:ext cx="3851920" cy="2890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987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697707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B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Benign gastric ulceration/perforation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31833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114 – Benign gastric ulcer/perforation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89232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B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Fungal Ulcer</a:t>
            </a:r>
          </a:p>
          <a:p>
            <a:pPr marL="1181100" lvl="2" indent="-266700" algn="l" eaLnBrk="1">
              <a:spcBef>
                <a:spcPts val="600"/>
              </a:spcBef>
              <a:buNone/>
            </a:pPr>
            <a:r>
              <a:rPr lang="en-US" sz="2800" dirty="0" smtClean="0"/>
              <a:t> </a:t>
            </a:r>
          </a:p>
          <a:p>
            <a:pPr marL="752475" lvl="1" indent="-295275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2800" dirty="0" smtClean="0"/>
              <a:t> </a:t>
            </a:r>
            <a:r>
              <a:rPr lang="en-US" sz="3000" dirty="0" smtClean="0"/>
              <a:t>Score 3</a:t>
            </a: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Perforation likely lymphoma destroyed by chemo. Small residual focus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58126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867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63 year old male</a:t>
            </a:r>
          </a:p>
          <a:p>
            <a:pPr lvl="1"/>
            <a:r>
              <a:rPr lang="en-GB" dirty="0" err="1" smtClean="0"/>
              <a:t>Supraclavicular</a:t>
            </a:r>
            <a:r>
              <a:rPr lang="en-GB" dirty="0" smtClean="0"/>
              <a:t> lymph node.</a:t>
            </a:r>
          </a:p>
          <a:p>
            <a:pPr lvl="1"/>
            <a:r>
              <a:rPr lang="en-GB" dirty="0" smtClean="0"/>
              <a:t>Previous follicular lymphoma</a:t>
            </a:r>
          </a:p>
        </p:txBody>
      </p:sp>
    </p:spTree>
    <p:extLst>
      <p:ext uri="{BB962C8B-B14F-4D97-AF65-F5344CB8AC3E}">
        <p14:creationId xmlns="" xmlns:p14="http://schemas.microsoft.com/office/powerpoint/2010/main" val="660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965235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61198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n animal&#10;&#10;Description generated with high confidence">
            <a:extLst>
              <a:ext uri="{FF2B5EF4-FFF2-40B4-BE49-F238E27FC236}">
                <a16:creationId xmlns="" xmlns:a16="http://schemas.microsoft.com/office/drawing/2014/main" id="{69228D41-F88A-4FD7-AF34-9E3A76C9F7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5DBB06-B204-438F-A8A8-279EF08C906C}"/>
              </a:ext>
            </a:extLst>
          </p:cNvPr>
          <p:cNvSpPr txBox="1"/>
          <p:nvPr/>
        </p:nvSpPr>
        <p:spPr>
          <a:xfrm>
            <a:off x="107504" y="6453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</a:p>
        </p:txBody>
      </p:sp>
    </p:spTree>
    <p:extLst>
      <p:ext uri="{BB962C8B-B14F-4D97-AF65-F5344CB8AC3E}">
        <p14:creationId xmlns:p14="http://schemas.microsoft.com/office/powerpoint/2010/main" xmlns="" val="3300030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424341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C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Follicular lymphoma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04782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C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110 – Follicular Lymphoma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70389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C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3</a:t>
            </a: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Reactive lymph node, Follicular Hyperplasia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2 – As above but will do IHC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Benign reactive (no mention of IHC)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Follicular hyperplasia I might do IHC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Follicular lymphoma versus reactive – IHC/Mol Gen</a:t>
            </a:r>
          </a:p>
        </p:txBody>
      </p:sp>
    </p:spTree>
    <p:extLst>
      <p:ext uri="{BB962C8B-B14F-4D97-AF65-F5344CB8AC3E}">
        <p14:creationId xmlns="" xmlns:p14="http://schemas.microsoft.com/office/powerpoint/2010/main" val="1029496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892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76 year old male</a:t>
            </a:r>
          </a:p>
          <a:p>
            <a:pPr lvl="1"/>
            <a:r>
              <a:rPr lang="en-GB" dirty="0" smtClean="0"/>
              <a:t>Gastric polyp. EMR.</a:t>
            </a:r>
          </a:p>
        </p:txBody>
      </p:sp>
    </p:spTree>
    <p:extLst>
      <p:ext uri="{BB962C8B-B14F-4D97-AF65-F5344CB8AC3E}">
        <p14:creationId xmlns="" xmlns:p14="http://schemas.microsoft.com/office/powerpoint/2010/main" val="40504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62504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821449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62504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6250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oral&#10;&#10;Description generated with high confidence">
            <a:extLst>
              <a:ext uri="{FF2B5EF4-FFF2-40B4-BE49-F238E27FC236}">
                <a16:creationId xmlns="" xmlns:a16="http://schemas.microsoft.com/office/drawing/2014/main" id="{EE62483B-E1EB-483D-B69E-AC6A9B8FA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B0B888-EF7E-4921-9F99-988BB0F83854}"/>
              </a:ext>
            </a:extLst>
          </p:cNvPr>
          <p:cNvSpPr txBox="1"/>
          <p:nvPr/>
        </p:nvSpPr>
        <p:spPr>
          <a:xfrm>
            <a:off x="107504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100x</a:t>
            </a:r>
          </a:p>
        </p:txBody>
      </p:sp>
    </p:spTree>
    <p:extLst>
      <p:ext uri="{BB962C8B-B14F-4D97-AF65-F5344CB8AC3E}">
        <p14:creationId xmlns:p14="http://schemas.microsoft.com/office/powerpoint/2010/main" xmlns="" val="3252848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D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Inflammatory Fibroid Polyp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90491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D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114 – Inflammatory fibroid polyp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8410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D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Inflammatory or hyperplastic polyp </a:t>
            </a:r>
          </a:p>
          <a:p>
            <a:pPr marL="752475" lvl="1" indent="-295275" algn="l" eaLnBrk="1">
              <a:spcBef>
                <a:spcPts val="600"/>
              </a:spcBef>
              <a:buFont typeface="ArialMT" charset="0"/>
              <a:buChar char="–"/>
            </a:pPr>
            <a:endParaRPr lang="en-US" sz="2800" dirty="0" smtClean="0"/>
          </a:p>
          <a:p>
            <a:pPr marL="752475" lvl="1" indent="-295275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2800" dirty="0" smtClean="0"/>
              <a:t> </a:t>
            </a:r>
            <a:r>
              <a:rPr lang="en-US" sz="3000" dirty="0" smtClean="0"/>
              <a:t>Score 3</a:t>
            </a: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1 - GIST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6780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485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53 year old female</a:t>
            </a:r>
          </a:p>
          <a:p>
            <a:pPr lvl="1"/>
            <a:r>
              <a:rPr lang="en-GB" dirty="0" smtClean="0"/>
              <a:t>Right Parotid Mass</a:t>
            </a:r>
          </a:p>
        </p:txBody>
      </p:sp>
    </p:spTree>
    <p:extLst>
      <p:ext uri="{BB962C8B-B14F-4D97-AF65-F5344CB8AC3E}">
        <p14:creationId xmlns="" xmlns:p14="http://schemas.microsoft.com/office/powerpoint/2010/main" val="2168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5882592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625046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5759669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E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Pleomorphic salivary adenoma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94178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115 – Pleomorphic adenoma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27094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F</a:t>
            </a:r>
            <a:endParaRPr lang="en-US" dirty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/>
              <a:t>Diagnosis</a:t>
            </a:r>
            <a:r>
              <a:rPr lang="en-US" sz="3200" dirty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/>
              <a:t>Rheumatoid nodule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E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3</a:t>
            </a: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 – Pleomorphic salivary </a:t>
            </a:r>
            <a:r>
              <a:rPr lang="en-US" sz="2800" b="1" i="1" dirty="0" smtClean="0"/>
              <a:t>carcinoma</a:t>
            </a:r>
            <a:endParaRPr lang="en-US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781542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90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F</a:t>
            </a:r>
            <a:endParaRPr lang="en-US" dirty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/>
              <a:t>Score 1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116- rheumatoid nodule (some suggested ICC to exclude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sarcoma)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cotland and Northern Ireland EQA Proforma A to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O'D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Scotland and Northern Ireland EQA Proforma A to E</Template>
  <TotalTime>76</TotalTime>
  <Words>503</Words>
  <Application>Microsoft Office PowerPoint</Application>
  <PresentationFormat>On-screen Show (4:3)</PresentationFormat>
  <Paragraphs>172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Scotland and Northern Ireland EQA Proforma A to E</vt:lpstr>
      <vt:lpstr>Scotland and Northern Ireland  EQA Scheme  Circulation 46 </vt:lpstr>
      <vt:lpstr>Case A</vt:lpstr>
      <vt:lpstr>Scotland and Northern Ireland  EQA Scheme  Circulation 46 </vt:lpstr>
      <vt:lpstr>Case F</vt:lpstr>
      <vt:lpstr>Slide 5</vt:lpstr>
      <vt:lpstr>Slide 6</vt:lpstr>
      <vt:lpstr>Slide 7</vt:lpstr>
      <vt:lpstr>Case F</vt:lpstr>
      <vt:lpstr>Case F</vt:lpstr>
      <vt:lpstr>Slide 10</vt:lpstr>
      <vt:lpstr>Case G</vt:lpstr>
      <vt:lpstr>Slide 12</vt:lpstr>
      <vt:lpstr>Slide 13</vt:lpstr>
      <vt:lpstr>Slide 14</vt:lpstr>
      <vt:lpstr>Slide 15</vt:lpstr>
      <vt:lpstr>Case G</vt:lpstr>
      <vt:lpstr>Case G</vt:lpstr>
      <vt:lpstr>Case G</vt:lpstr>
      <vt:lpstr>Slide 19</vt:lpstr>
      <vt:lpstr>Case H</vt:lpstr>
      <vt:lpstr>Slide 21</vt:lpstr>
      <vt:lpstr>Slide 22</vt:lpstr>
      <vt:lpstr>Slide 23</vt:lpstr>
      <vt:lpstr>Case H</vt:lpstr>
      <vt:lpstr>Case H</vt:lpstr>
      <vt:lpstr>Case H</vt:lpstr>
      <vt:lpstr>Slide 27</vt:lpstr>
      <vt:lpstr>Case I</vt:lpstr>
      <vt:lpstr>Slide 29</vt:lpstr>
      <vt:lpstr>Slide 30</vt:lpstr>
      <vt:lpstr>Slide 31</vt:lpstr>
      <vt:lpstr>Slide 32</vt:lpstr>
      <vt:lpstr>Case I</vt:lpstr>
      <vt:lpstr>Case I</vt:lpstr>
      <vt:lpstr>Slide 35</vt:lpstr>
      <vt:lpstr>Case J</vt:lpstr>
      <vt:lpstr>Slide 37</vt:lpstr>
      <vt:lpstr>Slide 38</vt:lpstr>
      <vt:lpstr>Case J</vt:lpstr>
      <vt:lpstr>Case J</vt:lpstr>
      <vt:lpstr>Case J</vt:lpstr>
      <vt:lpstr>Slide 42</vt:lpstr>
      <vt:lpstr>Slide 43</vt:lpstr>
      <vt:lpstr>Slide 44</vt:lpstr>
      <vt:lpstr>Slide 45</vt:lpstr>
      <vt:lpstr>Case A</vt:lpstr>
      <vt:lpstr>Case A</vt:lpstr>
      <vt:lpstr>Case A</vt:lpstr>
      <vt:lpstr>Slide 49</vt:lpstr>
      <vt:lpstr>Case B</vt:lpstr>
      <vt:lpstr>Slide 51</vt:lpstr>
      <vt:lpstr>Slide 52</vt:lpstr>
      <vt:lpstr>Case B</vt:lpstr>
      <vt:lpstr>Case B</vt:lpstr>
      <vt:lpstr>Case B</vt:lpstr>
      <vt:lpstr>Slide 56</vt:lpstr>
      <vt:lpstr>Case C</vt:lpstr>
      <vt:lpstr>Slide 58</vt:lpstr>
      <vt:lpstr>Slide 59</vt:lpstr>
      <vt:lpstr>Slide 60</vt:lpstr>
      <vt:lpstr>Case C</vt:lpstr>
      <vt:lpstr>Case C</vt:lpstr>
      <vt:lpstr>Case C</vt:lpstr>
      <vt:lpstr>Slide 64</vt:lpstr>
      <vt:lpstr>Case D</vt:lpstr>
      <vt:lpstr>Slide 66</vt:lpstr>
      <vt:lpstr>Slide 67</vt:lpstr>
      <vt:lpstr>Slide 68</vt:lpstr>
      <vt:lpstr>Slide 69</vt:lpstr>
      <vt:lpstr>Case D</vt:lpstr>
      <vt:lpstr>Case D</vt:lpstr>
      <vt:lpstr>Case D</vt:lpstr>
      <vt:lpstr>Slide 73</vt:lpstr>
      <vt:lpstr>Case E</vt:lpstr>
      <vt:lpstr>Slide 75</vt:lpstr>
      <vt:lpstr>Slide 76</vt:lpstr>
      <vt:lpstr>Slide 77</vt:lpstr>
      <vt:lpstr>Case E</vt:lpstr>
      <vt:lpstr>Case E</vt:lpstr>
      <vt:lpstr>Case E</vt:lpstr>
      <vt:lpstr>Slide 81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and Northern Ireland  EQA Scheme  Circulation XX</dc:title>
  <dc:creator>jaramsay</dc:creator>
  <cp:lastModifiedBy>jaramsay</cp:lastModifiedBy>
  <cp:revision>5</cp:revision>
  <dcterms:created xsi:type="dcterms:W3CDTF">2017-12-11T10:51:37Z</dcterms:created>
  <dcterms:modified xsi:type="dcterms:W3CDTF">2018-05-30T10:19:00Z</dcterms:modified>
</cp:coreProperties>
</file>